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2" r:id="rId1"/>
  </p:sldMasterIdLst>
  <p:notesMasterIdLst>
    <p:notesMasterId r:id="rId21"/>
  </p:notesMasterIdLst>
  <p:sldIdLst>
    <p:sldId id="266" r:id="rId2"/>
    <p:sldId id="303" r:id="rId3"/>
    <p:sldId id="299" r:id="rId4"/>
    <p:sldId id="302" r:id="rId5"/>
    <p:sldId id="287" r:id="rId6"/>
    <p:sldId id="290" r:id="rId7"/>
    <p:sldId id="313" r:id="rId8"/>
    <p:sldId id="314" r:id="rId9"/>
    <p:sldId id="315" r:id="rId10"/>
    <p:sldId id="316" r:id="rId11"/>
    <p:sldId id="317" r:id="rId12"/>
    <p:sldId id="318" r:id="rId13"/>
    <p:sldId id="319" r:id="rId14"/>
    <p:sldId id="281" r:id="rId15"/>
    <p:sldId id="286" r:id="rId16"/>
    <p:sldId id="273" r:id="rId17"/>
    <p:sldId id="277" r:id="rId18"/>
    <p:sldId id="263" r:id="rId19"/>
    <p:sldId id="300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41" autoAdjust="0"/>
    <p:restoredTop sz="99821" autoAdjust="0"/>
  </p:normalViewPr>
  <p:slideViewPr>
    <p:cSldViewPr>
      <p:cViewPr>
        <p:scale>
          <a:sx n="100" d="100"/>
          <a:sy n="100" d="100"/>
        </p:scale>
        <p:origin x="-52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A67517-4A3C-4336-B1BA-3C5FD47A9829}" type="datetimeFigureOut">
              <a:rPr lang="en-US" smtClean="0"/>
              <a:pPr/>
              <a:t>3/22/2013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EDC833-D5DA-47DA-A3F8-409D6BE0A8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511A1EB3-7BD8-4468-A95C-C507C236197A}" type="datetimeFigureOut">
              <a:rPr lang="en-US" smtClean="0"/>
              <a:pPr>
                <a:defRPr/>
              </a:pPr>
              <a:t>3/22/2013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0F9FD58E-F1AE-4472-9B78-1B6AFA840CA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F6ABED8-E8E4-4B6C-B531-75E37C103D46}" type="datetimeFigureOut">
              <a:rPr lang="en-US" smtClean="0"/>
              <a:pPr>
                <a:defRPr/>
              </a:pPr>
              <a:t>3/22/2013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39B657-1C6E-4F6A-8399-F9056BCDAB1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8FC973F-3E46-4517-91E8-B997310BB8BB}" type="datetimeFigureOut">
              <a:rPr lang="en-US" smtClean="0"/>
              <a:pPr>
                <a:defRPr/>
              </a:pPr>
              <a:t>3/22/2013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3512AB4-C61E-489E-A4DF-78D8D84F81E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CABC98C-F544-42D4-80DD-2057047A81F6}" type="datetimeFigureOut">
              <a:rPr lang="en-US" smtClean="0"/>
              <a:pPr>
                <a:defRPr/>
              </a:pPr>
              <a:t>3/22/2013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6080B00-43EF-4FF0-8480-DDD49063308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E16029C-AE2F-437E-9DF4-9D723059D63C}" type="datetimeFigureOut">
              <a:rPr lang="en-US" smtClean="0"/>
              <a:pPr>
                <a:defRPr/>
              </a:pPr>
              <a:t>3/22/2013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F0A3B72-DB65-4A24-A60B-42F1CE5CDC6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8635746-9EC0-4163-BC02-EA4E4B0EB5FC}" type="datetimeFigureOut">
              <a:rPr lang="en-US" smtClean="0"/>
              <a:pPr>
                <a:defRPr/>
              </a:pPr>
              <a:t>3/22/2013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22B5050-F89C-4EB9-958E-2497AB2BAD1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2D54829-D6D9-482A-8923-85B2B06F5B48}" type="datetimeFigureOut">
              <a:rPr lang="en-US" smtClean="0"/>
              <a:pPr>
                <a:defRPr/>
              </a:pPr>
              <a:t>3/22/2013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5220EBA-1BC2-48F7-88A8-104E0D2245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85B0B3D-12E5-4B5D-BB7F-E90130E113FE}" type="datetimeFigureOut">
              <a:rPr lang="en-US" smtClean="0"/>
              <a:pPr>
                <a:defRPr/>
              </a:pPr>
              <a:t>3/22/2013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B186E14-A0C4-462E-9C4A-59F638BD757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D3514C1-AA5E-47E0-8EA5-F1BFF24126F9}" type="datetimeFigureOut">
              <a:rPr lang="en-US" smtClean="0"/>
              <a:pPr>
                <a:defRPr/>
              </a:pPr>
              <a:t>3/22/2013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BEA746F-FC52-405C-AFFF-A839B748427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fld id="{FD62FBFD-DBBC-4E99-AA66-977451E17819}" type="datetimeFigureOut">
              <a:rPr lang="en-US" smtClean="0"/>
              <a:pPr>
                <a:defRPr/>
              </a:pPr>
              <a:t>3/22/2013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CF5C6DD-9BCF-4887-BA92-1D086EF5E9B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6F225AD2-CD46-4DAD-B975-B7ACB9A402C8}" type="datetimeFigureOut">
              <a:rPr lang="en-US" smtClean="0"/>
              <a:pPr>
                <a:defRPr/>
              </a:pPr>
              <a:t>3/22/2013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F8133E98-30D0-412C-B4FE-3CB67E90C2A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95B4D21B-EE17-4F7E-B8CF-95465F4705DA}" type="datetimeFigureOut">
              <a:rPr lang="en-US" smtClean="0"/>
              <a:pPr>
                <a:defRPr/>
              </a:pPr>
              <a:t>3/22/2013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567C21E6-744F-4D81-AA80-478FBC06CB8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3" r:id="rId1"/>
    <p:sldLayoutId id="2147483984" r:id="rId2"/>
    <p:sldLayoutId id="2147483985" r:id="rId3"/>
    <p:sldLayoutId id="2147483986" r:id="rId4"/>
    <p:sldLayoutId id="2147483987" r:id="rId5"/>
    <p:sldLayoutId id="2147483988" r:id="rId6"/>
    <p:sldLayoutId id="2147483989" r:id="rId7"/>
    <p:sldLayoutId id="2147483990" r:id="rId8"/>
    <p:sldLayoutId id="2147483991" r:id="rId9"/>
    <p:sldLayoutId id="2147483992" r:id="rId10"/>
    <p:sldLayoutId id="214748399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10" Type="http://schemas.openxmlformats.org/officeDocument/2006/relationships/image" Target="../media/image29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7" Type="http://schemas.openxmlformats.org/officeDocument/2006/relationships/image" Target="../media/image34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3" Type="http://schemas.openxmlformats.org/officeDocument/2006/relationships/image" Target="../media/image40.png"/><Relationship Id="rId7" Type="http://schemas.openxmlformats.org/officeDocument/2006/relationships/image" Target="../media/image44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9.png"/><Relationship Id="rId4" Type="http://schemas.openxmlformats.org/officeDocument/2006/relationships/image" Target="../media/image48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7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1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143000"/>
            <a:ext cx="7772400" cy="1470025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bn-IN" sz="8400" dirty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মাধ্যমিক গণিত</a:t>
            </a:r>
            <a:endParaRPr lang="en-US" sz="8400" dirty="0">
              <a:solidFill>
                <a:schemeClr val="tx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31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657600" y="3581400"/>
            <a:ext cx="2819400" cy="914400"/>
          </a:xfrm>
        </p:spPr>
        <p:txBody>
          <a:bodyPr>
            <a:normAutofit fontScale="92500" lnSpcReduction="10000"/>
          </a:bodyPr>
          <a:lstStyle/>
          <a:p>
            <a:pPr marR="0" eaLnBrk="1" hangingPunct="1"/>
            <a:r>
              <a:rPr lang="bn-BD" sz="6000" dirty="0" smtClean="0">
                <a:solidFill>
                  <a:schemeClr val="folHlink"/>
                </a:solidFill>
                <a:latin typeface="NikoshBAN" pitchFamily="2" charset="0"/>
                <a:cs typeface="NikoshBAN" pitchFamily="2" charset="0"/>
              </a:rPr>
              <a:t>নব</a:t>
            </a:r>
            <a:r>
              <a:rPr lang="bn-IN" sz="6000" dirty="0" smtClean="0">
                <a:solidFill>
                  <a:schemeClr val="folHlink"/>
                </a:solidFill>
                <a:latin typeface="NikoshBAN" pitchFamily="2" charset="0"/>
                <a:cs typeface="NikoshBAN" pitchFamily="2" charset="0"/>
              </a:rPr>
              <a:t>ম শ্রে</a:t>
            </a:r>
            <a:r>
              <a:rPr lang="bn-BD" sz="6000" dirty="0" smtClean="0">
                <a:solidFill>
                  <a:schemeClr val="folHlink"/>
                </a:solidFill>
                <a:latin typeface="NikoshBAN" pitchFamily="2" charset="0"/>
                <a:cs typeface="NikoshBAN" pitchFamily="2" charset="0"/>
              </a:rPr>
              <a:t>ণি</a:t>
            </a:r>
            <a:endParaRPr lang="en-US" sz="6000" dirty="0" smtClean="0">
              <a:solidFill>
                <a:schemeClr val="folHlink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0" y="1535668"/>
            <a:ext cx="2467342" cy="64633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none">
            <a:spAutoFit/>
          </a:bodyPr>
          <a:lstStyle/>
          <a:p>
            <a:r>
              <a:rPr lang="bn-IN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গাণিতিক সমস্যা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474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7459" name="Rectangle 3"/>
          <p:cNvSpPr>
            <a:spLocks noChangeArrowheads="1"/>
          </p:cNvSpPr>
          <p:nvPr/>
        </p:nvSpPr>
        <p:spPr bwMode="auto">
          <a:xfrm>
            <a:off x="498160" y="2286000"/>
            <a:ext cx="407384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Vrinda" pitchFamily="2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600" dirty="0" smtClean="0">
              <a:latin typeface="Calibri" pitchFamily="34" charset="0"/>
              <a:ea typeface="Times New Roman" pitchFamily="18" charset="0"/>
              <a:cs typeface="Vrinda" pitchFamily="2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746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048000" y="457200"/>
            <a:ext cx="2398413" cy="707886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bn-IN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প্রশ্নমালা</a:t>
            </a:r>
            <a:r>
              <a:rPr lang="bn-BD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ঃ</a:t>
            </a:r>
            <a:r>
              <a:rPr lang="bn-IN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৩.১</a:t>
            </a:r>
            <a:endParaRPr lang="en-US" sz="40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143000" y="3028950"/>
            <a:ext cx="5980787" cy="628650"/>
            <a:chOff x="1143000" y="3028950"/>
            <a:chExt cx="5980787" cy="628650"/>
          </a:xfrm>
        </p:grpSpPr>
        <p:grpSp>
          <p:nvGrpSpPr>
            <p:cNvPr id="12" name="Group 11"/>
            <p:cNvGrpSpPr/>
            <p:nvPr/>
          </p:nvGrpSpPr>
          <p:grpSpPr>
            <a:xfrm>
              <a:off x="1752600" y="3028950"/>
              <a:ext cx="5371187" cy="628650"/>
              <a:chOff x="1752600" y="2200275"/>
              <a:chExt cx="5371187" cy="628650"/>
            </a:xfrm>
          </p:grpSpPr>
          <p:pic>
            <p:nvPicPr>
              <p:cNvPr id="147461" name="Picture 5"/>
              <p:cNvPicPr>
                <a:picLocks noChangeAspect="1" noChangeArrowheads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1752600" y="2209800"/>
                <a:ext cx="1524000" cy="619125"/>
              </a:xfrm>
              <a:prstGeom prst="rect">
                <a:avLst/>
              </a:prstGeom>
              <a:noFill/>
            </p:spPr>
          </p:pic>
          <p:pic>
            <p:nvPicPr>
              <p:cNvPr id="147460" name="Picture 4"/>
              <p:cNvPicPr>
                <a:picLocks noChangeAspect="1" noChangeArrowheads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4019550" y="2200275"/>
                <a:ext cx="1009650" cy="619125"/>
              </a:xfrm>
              <a:prstGeom prst="rect">
                <a:avLst/>
              </a:prstGeom>
              <a:noFill/>
            </p:spPr>
          </p:pic>
          <p:sp>
            <p:nvSpPr>
              <p:cNvPr id="147463" name="Rectangle 7"/>
              <p:cNvSpPr>
                <a:spLocks noChangeArrowheads="1"/>
              </p:cNvSpPr>
              <p:nvPr/>
            </p:nvSpPr>
            <p:spPr bwMode="auto">
              <a:xfrm>
                <a:off x="2997930" y="2250757"/>
                <a:ext cx="1040670" cy="4924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  </a:t>
                </a:r>
                <a:r>
                  <a:rPr kumimoji="0" lang="en-US" sz="26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NikoshBAN" pitchFamily="2" charset="0"/>
                    <a:ea typeface="Times New Roman" pitchFamily="18" charset="0"/>
                    <a:cs typeface="NikoshBAN" pitchFamily="2" charset="0"/>
                  </a:rPr>
                  <a:t>হলে</a:t>
                </a:r>
                <a:r>
                  <a:rPr kumimoji="0" lang="en-US" sz="2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NikoshBAN" pitchFamily="2" charset="0"/>
                    <a:ea typeface="Times New Roman" pitchFamily="18" charset="0"/>
                    <a:cs typeface="NikoshBAN" pitchFamily="2" charset="0"/>
                  </a:rPr>
                  <a:t>,</a:t>
                </a:r>
                <a:r>
                  <a:rPr kumimoji="0" lang="en-US" sz="2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7464" name="Rectangle 8"/>
              <p:cNvSpPr>
                <a:spLocks noChangeArrowheads="1"/>
              </p:cNvSpPr>
              <p:nvPr/>
            </p:nvSpPr>
            <p:spPr bwMode="auto">
              <a:xfrm>
                <a:off x="4953000" y="2250757"/>
                <a:ext cx="2170787" cy="4924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NikoshBAN" pitchFamily="2" charset="0"/>
                    <a:ea typeface="Times New Roman" pitchFamily="18" charset="0"/>
                    <a:cs typeface="NikoshBAN" pitchFamily="2" charset="0"/>
                  </a:rPr>
                  <a:t>  </a:t>
                </a:r>
                <a:r>
                  <a:rPr kumimoji="0" lang="en-US" sz="26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NikoshBAN" pitchFamily="2" charset="0"/>
                    <a:ea typeface="Times New Roman" pitchFamily="18" charset="0"/>
                    <a:cs typeface="NikoshBAN" pitchFamily="2" charset="0"/>
                  </a:rPr>
                  <a:t>এর</a:t>
                </a:r>
                <a:r>
                  <a:rPr kumimoji="0" lang="en-US" sz="2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NikoshBAN" pitchFamily="2" charset="0"/>
                    <a:ea typeface="Times New Roman" pitchFamily="18" charset="0"/>
                    <a:cs typeface="NikoshBAN" pitchFamily="2" charset="0"/>
                  </a:rPr>
                  <a:t> </a:t>
                </a:r>
                <a:r>
                  <a:rPr kumimoji="0" lang="en-US" sz="26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NikoshBAN" pitchFamily="2" charset="0"/>
                    <a:ea typeface="Times New Roman" pitchFamily="18" charset="0"/>
                    <a:cs typeface="NikoshBAN" pitchFamily="2" charset="0"/>
                  </a:rPr>
                  <a:t>মান</a:t>
                </a:r>
                <a:r>
                  <a:rPr kumimoji="0" lang="en-US" sz="2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NikoshBAN" pitchFamily="2" charset="0"/>
                    <a:ea typeface="Times New Roman" pitchFamily="18" charset="0"/>
                    <a:cs typeface="NikoshBAN" pitchFamily="2" charset="0"/>
                  </a:rPr>
                  <a:t> </a:t>
                </a:r>
                <a:r>
                  <a:rPr kumimoji="0" lang="en-US" sz="26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NikoshBAN" pitchFamily="2" charset="0"/>
                    <a:ea typeface="Times New Roman" pitchFamily="18" charset="0"/>
                    <a:cs typeface="NikoshBAN" pitchFamily="2" charset="0"/>
                  </a:rPr>
                  <a:t>বের</a:t>
                </a:r>
                <a:r>
                  <a:rPr kumimoji="0" lang="en-US" sz="2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NikoshBAN" pitchFamily="2" charset="0"/>
                    <a:ea typeface="Times New Roman" pitchFamily="18" charset="0"/>
                    <a:cs typeface="NikoshBAN" pitchFamily="2" charset="0"/>
                  </a:rPr>
                  <a:t> </a:t>
                </a:r>
                <a:r>
                  <a:rPr kumimoji="0" lang="en-US" sz="26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NikoshBAN" pitchFamily="2" charset="0"/>
                    <a:ea typeface="Times New Roman" pitchFamily="18" charset="0"/>
                    <a:cs typeface="NikoshBAN" pitchFamily="2" charset="0"/>
                  </a:rPr>
                  <a:t>কর</a:t>
                </a:r>
                <a:r>
                  <a:rPr kumimoji="0" lang="en-US" sz="2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NikoshBAN" pitchFamily="2" charset="0"/>
                    <a:ea typeface="Times New Roman" pitchFamily="18" charset="0"/>
                    <a:cs typeface="NikoshBAN" pitchFamily="2" charset="0"/>
                  </a:rPr>
                  <a:t>।</a:t>
                </a:r>
                <a:r>
                  <a:rPr kumimoji="0" lang="en-US" sz="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4" name="Left-Right Arrow 13"/>
            <p:cNvSpPr/>
            <p:nvPr/>
          </p:nvSpPr>
          <p:spPr>
            <a:xfrm>
              <a:off x="1143000" y="3200400"/>
              <a:ext cx="381000" cy="228600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27004" y="1295400"/>
            <a:ext cx="2467342" cy="6463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bn-IN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গাণিতিক সমস্যা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4643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6439" name="Rectangle 7"/>
          <p:cNvSpPr>
            <a:spLocks noChangeArrowheads="1"/>
          </p:cNvSpPr>
          <p:nvPr/>
        </p:nvSpPr>
        <p:spPr bwMode="auto">
          <a:xfrm>
            <a:off x="0" y="1895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352800" y="152400"/>
            <a:ext cx="2398413" cy="70788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bn-IN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প্রশ্নমালা</a:t>
            </a:r>
            <a:r>
              <a:rPr lang="bn-BD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ঃ</a:t>
            </a:r>
            <a:r>
              <a:rPr lang="bn-IN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৩.১</a:t>
            </a:r>
            <a:endParaRPr lang="en-US" sz="40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533400" y="2590800"/>
            <a:ext cx="7315200" cy="1257300"/>
            <a:chOff x="533400" y="2590800"/>
            <a:chExt cx="7315200" cy="1257300"/>
          </a:xfrm>
        </p:grpSpPr>
        <p:grpSp>
          <p:nvGrpSpPr>
            <p:cNvPr id="11" name="Group 10"/>
            <p:cNvGrpSpPr/>
            <p:nvPr/>
          </p:nvGrpSpPr>
          <p:grpSpPr>
            <a:xfrm>
              <a:off x="1066800" y="2590800"/>
              <a:ext cx="6781800" cy="1257300"/>
              <a:chOff x="609600" y="2628900"/>
              <a:chExt cx="6781800" cy="1257300"/>
            </a:xfrm>
          </p:grpSpPr>
          <p:pic>
            <p:nvPicPr>
              <p:cNvPr id="146433" name="Picture 1"/>
              <p:cNvPicPr>
                <a:picLocks noChangeAspect="1" noChangeArrowheads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838200" y="3438525"/>
                <a:ext cx="2695575" cy="447675"/>
              </a:xfrm>
              <a:prstGeom prst="rect">
                <a:avLst/>
              </a:prstGeom>
              <a:noFill/>
            </p:spPr>
          </p:pic>
          <p:grpSp>
            <p:nvGrpSpPr>
              <p:cNvPr id="10" name="Group 9"/>
              <p:cNvGrpSpPr/>
              <p:nvPr/>
            </p:nvGrpSpPr>
            <p:grpSpPr>
              <a:xfrm>
                <a:off x="609600" y="2628900"/>
                <a:ext cx="6781800" cy="571500"/>
                <a:chOff x="609600" y="2628900"/>
                <a:chExt cx="6781800" cy="571500"/>
              </a:xfrm>
            </p:grpSpPr>
            <p:pic>
              <p:nvPicPr>
                <p:cNvPr id="146435" name="Picture 3"/>
                <p:cNvPicPr>
                  <a:picLocks noChangeAspect="1" noChangeArrowheads="1"/>
                </p:cNvPicPr>
                <p:nvPr/>
              </p:nvPicPr>
              <p:blipFill>
                <a:blip r:embed="rId3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</a:blip>
                <a:srcRect/>
                <a:stretch>
                  <a:fillRect/>
                </a:stretch>
              </p:blipFill>
              <p:spPr bwMode="auto">
                <a:xfrm>
                  <a:off x="609600" y="2705100"/>
                  <a:ext cx="1600200" cy="495300"/>
                </a:xfrm>
                <a:prstGeom prst="rect">
                  <a:avLst/>
                </a:prstGeom>
                <a:noFill/>
              </p:spPr>
            </p:pic>
            <p:pic>
              <p:nvPicPr>
                <p:cNvPr id="146434" name="Picture 2"/>
                <p:cNvPicPr>
                  <a:picLocks noChangeAspect="1" noChangeArrowheads="1"/>
                </p:cNvPicPr>
                <p:nvPr/>
              </p:nvPicPr>
              <p:blipFill>
                <a:blip r:embed="rId4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</a:blip>
                <a:srcRect/>
                <a:stretch>
                  <a:fillRect/>
                </a:stretch>
              </p:blipFill>
              <p:spPr bwMode="auto">
                <a:xfrm>
                  <a:off x="3429000" y="2628900"/>
                  <a:ext cx="1600200" cy="495300"/>
                </a:xfrm>
                <a:prstGeom prst="rect">
                  <a:avLst/>
                </a:prstGeom>
                <a:noFill/>
              </p:spPr>
            </p:pic>
            <p:sp>
              <p:nvSpPr>
                <p:cNvPr id="146437" name="Rectangle 5"/>
                <p:cNvSpPr>
                  <a:spLocks noChangeArrowheads="1"/>
                </p:cNvSpPr>
                <p:nvPr/>
              </p:nvSpPr>
              <p:spPr bwMode="auto">
                <a:xfrm>
                  <a:off x="2542219" y="2707957"/>
                  <a:ext cx="886781" cy="49244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6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NikoshBAN" pitchFamily="2" charset="0"/>
                      <a:ea typeface="Times New Roman" pitchFamily="18" charset="0"/>
                      <a:cs typeface="NikoshBAN" pitchFamily="2" charset="0"/>
                    </a:rPr>
                    <a:t> </a:t>
                  </a:r>
                  <a:r>
                    <a:rPr kumimoji="0" lang="en-US" sz="2600" b="0" i="0" u="none" strike="noStrike" cap="none" normalizeH="0" baseline="0" dirty="0" err="1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NikoshBAN" pitchFamily="2" charset="0"/>
                      <a:ea typeface="Times New Roman" pitchFamily="18" charset="0"/>
                      <a:cs typeface="NikoshBAN" pitchFamily="2" charset="0"/>
                    </a:rPr>
                    <a:t>এবং</a:t>
                  </a:r>
                  <a:r>
                    <a:rPr kumimoji="0" lang="en-US" sz="26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NikoshBAN" pitchFamily="2" charset="0"/>
                      <a:ea typeface="Times New Roman" pitchFamily="18" charset="0"/>
                      <a:cs typeface="NikoshBAN" pitchFamily="2" charset="0"/>
                    </a:rPr>
                    <a:t>  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46438" name="Rectangle 6"/>
                <p:cNvSpPr>
                  <a:spLocks noChangeArrowheads="1"/>
                </p:cNvSpPr>
                <p:nvPr/>
              </p:nvSpPr>
              <p:spPr bwMode="auto">
                <a:xfrm>
                  <a:off x="4936882" y="2631757"/>
                  <a:ext cx="2454518" cy="49244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6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NikoshBAN" pitchFamily="2" charset="0"/>
                      <a:ea typeface="Times New Roman" pitchFamily="18" charset="0"/>
                      <a:cs typeface="NikoshBAN" pitchFamily="2" charset="0"/>
                    </a:rPr>
                    <a:t>  </a:t>
                  </a:r>
                  <a:r>
                    <a:rPr kumimoji="0" lang="en-US" sz="2600" b="0" i="0" u="none" strike="noStrike" cap="none" normalizeH="0" baseline="0" dirty="0" err="1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NikoshBAN" pitchFamily="2" charset="0"/>
                      <a:ea typeface="Times New Roman" pitchFamily="18" charset="0"/>
                      <a:cs typeface="NikoshBAN" pitchFamily="2" charset="0"/>
                    </a:rPr>
                    <a:t>হলে</a:t>
                  </a:r>
                  <a:r>
                    <a:rPr kumimoji="0" lang="en-US" sz="26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NikoshBAN" pitchFamily="2" charset="0"/>
                      <a:ea typeface="Times New Roman" pitchFamily="18" charset="0"/>
                      <a:cs typeface="NikoshBAN" pitchFamily="2" charset="0"/>
                    </a:rPr>
                    <a:t> , </a:t>
                  </a:r>
                  <a:r>
                    <a:rPr kumimoji="0" lang="en-US" sz="2600" b="0" i="0" u="none" strike="noStrike" cap="none" normalizeH="0" baseline="0" dirty="0" err="1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NikoshBAN" pitchFamily="2" charset="0"/>
                      <a:ea typeface="Times New Roman" pitchFamily="18" charset="0"/>
                      <a:cs typeface="NikoshBAN" pitchFamily="2" charset="0"/>
                    </a:rPr>
                    <a:t>প্রমাণ</a:t>
                  </a:r>
                  <a:r>
                    <a:rPr kumimoji="0" lang="en-US" sz="26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NikoshBAN" pitchFamily="2" charset="0"/>
                      <a:ea typeface="Times New Roman" pitchFamily="18" charset="0"/>
                      <a:cs typeface="NikoshBAN" pitchFamily="2" charset="0"/>
                    </a:rPr>
                    <a:t> </a:t>
                  </a:r>
                  <a:r>
                    <a:rPr kumimoji="0" lang="en-US" sz="2600" b="0" i="0" u="none" strike="noStrike" cap="none" normalizeH="0" baseline="0" dirty="0" err="1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NikoshBAN" pitchFamily="2" charset="0"/>
                      <a:ea typeface="Times New Roman" pitchFamily="18" charset="0"/>
                      <a:cs typeface="NikoshBAN" pitchFamily="2" charset="0"/>
                    </a:rPr>
                    <a:t>কর</a:t>
                  </a:r>
                  <a:r>
                    <a:rPr kumimoji="0" lang="en-US" sz="26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NikoshBAN" pitchFamily="2" charset="0"/>
                      <a:ea typeface="Times New Roman" pitchFamily="18" charset="0"/>
                      <a:cs typeface="NikoshBAN" pitchFamily="2" charset="0"/>
                    </a:rPr>
                    <a:t> </a:t>
                  </a:r>
                  <a:r>
                    <a:rPr kumimoji="0" lang="en-US" sz="2600" b="0" i="0" u="none" strike="noStrike" cap="none" normalizeH="0" baseline="0" dirty="0" err="1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NikoshBAN" pitchFamily="2" charset="0"/>
                      <a:ea typeface="Times New Roman" pitchFamily="18" charset="0"/>
                      <a:cs typeface="NikoshBAN" pitchFamily="2" charset="0"/>
                    </a:rPr>
                    <a:t>যে</a:t>
                  </a:r>
                  <a:r>
                    <a:rPr kumimoji="0" lang="en-US" sz="26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NikoshBAN" pitchFamily="2" charset="0"/>
                      <a:ea typeface="Times New Roman" pitchFamily="18" charset="0"/>
                      <a:cs typeface="NikoshBAN" pitchFamily="2" charset="0"/>
                    </a:rPr>
                    <a:t>, 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sp>
          <p:nvSpPr>
            <p:cNvPr id="14" name="5-Point Star 13"/>
            <p:cNvSpPr/>
            <p:nvPr/>
          </p:nvSpPr>
          <p:spPr>
            <a:xfrm>
              <a:off x="533400" y="2819400"/>
              <a:ext cx="304800" cy="304800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33800" y="1106269"/>
            <a:ext cx="2467342" cy="646331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bn-IN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গাণিতিক সমস্যা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46443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6444" name="Rectangle 12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6446" name="Rectangle 14"/>
          <p:cNvSpPr>
            <a:spLocks noChangeArrowheads="1"/>
          </p:cNvSpPr>
          <p:nvPr/>
        </p:nvSpPr>
        <p:spPr bwMode="auto">
          <a:xfrm>
            <a:off x="-152400" y="2743200"/>
            <a:ext cx="1273105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Vrinda" pitchFamily="2" charset="0"/>
              </a:rPr>
              <a:t> 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সমাধান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: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798148" y="4343400"/>
            <a:ext cx="5259752" cy="523220"/>
            <a:chOff x="798148" y="4507468"/>
            <a:chExt cx="5259752" cy="523220"/>
          </a:xfrm>
        </p:grpSpPr>
        <p:pic>
          <p:nvPicPr>
            <p:cNvPr id="146436" name="Picture 4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600200" y="4572000"/>
              <a:ext cx="4457700" cy="457200"/>
            </a:xfrm>
            <a:prstGeom prst="rect">
              <a:avLst/>
            </a:prstGeom>
            <a:noFill/>
          </p:spPr>
        </p:pic>
        <p:sp>
          <p:nvSpPr>
            <p:cNvPr id="146448" name="Rectangle 16"/>
            <p:cNvSpPr>
              <a:spLocks noChangeArrowheads="1"/>
            </p:cNvSpPr>
            <p:nvPr/>
          </p:nvSpPr>
          <p:spPr bwMode="auto">
            <a:xfrm>
              <a:off x="798148" y="4507468"/>
              <a:ext cx="639919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Calibri" pitchFamily="34" charset="0"/>
                  <a:cs typeface="NikoshBAN" pitchFamily="2" charset="0"/>
                </a:rPr>
                <a:t> </a:t>
              </a:r>
              <a:r>
                <a:rPr kumimoji="0" lang="en-US" sz="28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Calibri" pitchFamily="34" charset="0"/>
                  <a:cs typeface="NikoshBAN" pitchFamily="2" charset="0"/>
                </a:rPr>
                <a:t>বা</a:t>
              </a:r>
              <a:r>
                <a:rPr kumimoji="0" 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Calibri" pitchFamily="34" charset="0"/>
                  <a:cs typeface="NikoshBAN" pitchFamily="2" charset="0"/>
                </a:rPr>
                <a:t>, </a:t>
              </a:r>
              <a:endPara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685800" y="3886200"/>
            <a:ext cx="7696200" cy="876419"/>
            <a:chOff x="762000" y="3886200"/>
            <a:chExt cx="7765276" cy="800219"/>
          </a:xfrm>
        </p:grpSpPr>
        <p:pic>
          <p:nvPicPr>
            <p:cNvPr id="146437" name="Picture 5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905000" y="3962400"/>
              <a:ext cx="4047565" cy="457200"/>
            </a:xfrm>
            <a:prstGeom prst="rect">
              <a:avLst/>
            </a:prstGeom>
            <a:noFill/>
          </p:spPr>
        </p:pic>
        <p:sp>
          <p:nvSpPr>
            <p:cNvPr id="146447" name="Rectangle 15"/>
            <p:cNvSpPr>
              <a:spLocks noChangeArrowheads="1"/>
            </p:cNvSpPr>
            <p:nvPr/>
          </p:nvSpPr>
          <p:spPr bwMode="auto">
            <a:xfrm>
              <a:off x="762000" y="3957935"/>
              <a:ext cx="74571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 </a:t>
              </a:r>
              <a:r>
                <a:rPr kumimoji="0" lang="en-US" sz="28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বা</a:t>
              </a:r>
              <a:r>
                <a:rPr kumimoji="0" 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,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   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6449" name="Rectangle 17"/>
            <p:cNvSpPr>
              <a:spLocks noChangeArrowheads="1"/>
            </p:cNvSpPr>
            <p:nvPr/>
          </p:nvSpPr>
          <p:spPr bwMode="auto">
            <a:xfrm>
              <a:off x="6096000" y="3886200"/>
              <a:ext cx="2431276" cy="800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    </a:t>
              </a:r>
              <a:r>
                <a:rPr kumimoji="0" 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[ </a:t>
              </a:r>
              <a:r>
                <a:rPr kumimoji="0" lang="en-US" sz="28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মান</a:t>
              </a:r>
              <a:r>
                <a:rPr kumimoji="0" 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 </a:t>
              </a:r>
              <a:r>
                <a:rPr kumimoji="0" lang="en-US" sz="28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বসিয়ে</a:t>
              </a:r>
              <a:r>
                <a:rPr kumimoji="0" 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]</a:t>
              </a:r>
              <a:endPara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 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819846" y="4800600"/>
            <a:ext cx="4590354" cy="533400"/>
            <a:chOff x="819846" y="5029200"/>
            <a:chExt cx="4590354" cy="533400"/>
          </a:xfrm>
        </p:grpSpPr>
        <p:pic>
          <p:nvPicPr>
            <p:cNvPr id="146435" name="Picture 3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659731" y="5029200"/>
              <a:ext cx="3750469" cy="533400"/>
            </a:xfrm>
            <a:prstGeom prst="rect">
              <a:avLst/>
            </a:prstGeom>
            <a:noFill/>
          </p:spPr>
        </p:pic>
        <p:sp>
          <p:nvSpPr>
            <p:cNvPr id="146450" name="Rectangle 18"/>
            <p:cNvSpPr>
              <a:spLocks noChangeArrowheads="1"/>
            </p:cNvSpPr>
            <p:nvPr/>
          </p:nvSpPr>
          <p:spPr bwMode="auto">
            <a:xfrm>
              <a:off x="819846" y="5039380"/>
              <a:ext cx="55175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 </a:t>
              </a:r>
              <a:r>
                <a:rPr kumimoji="0" lang="en-US" sz="28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বা</a:t>
              </a:r>
              <a:r>
                <a:rPr kumimoji="0" 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,</a:t>
              </a:r>
              <a:endPara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887060" y="5257800"/>
            <a:ext cx="3913540" cy="750332"/>
            <a:chOff x="854254" y="5498068"/>
            <a:chExt cx="3913540" cy="750332"/>
          </a:xfrm>
        </p:grpSpPr>
        <p:pic>
          <p:nvPicPr>
            <p:cNvPr id="146434" name="Picture 2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752599" y="5514974"/>
              <a:ext cx="3015195" cy="733426"/>
            </a:xfrm>
            <a:prstGeom prst="rect">
              <a:avLst/>
            </a:prstGeom>
            <a:noFill/>
          </p:spPr>
        </p:pic>
        <p:sp>
          <p:nvSpPr>
            <p:cNvPr id="146451" name="Rectangle 19"/>
            <p:cNvSpPr>
              <a:spLocks noChangeArrowheads="1"/>
            </p:cNvSpPr>
            <p:nvPr/>
          </p:nvSpPr>
          <p:spPr bwMode="auto">
            <a:xfrm>
              <a:off x="854254" y="5498068"/>
              <a:ext cx="55175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 </a:t>
              </a:r>
              <a:r>
                <a:rPr kumimoji="0" lang="en-US" sz="28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বা</a:t>
              </a:r>
              <a:r>
                <a:rPr kumimoji="0" 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,</a:t>
              </a:r>
              <a:endPara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775706" y="5791200"/>
            <a:ext cx="4101094" cy="584200"/>
            <a:chOff x="775706" y="6019800"/>
            <a:chExt cx="4101094" cy="584200"/>
          </a:xfrm>
        </p:grpSpPr>
        <p:pic>
          <p:nvPicPr>
            <p:cNvPr id="146433" name="Picture 1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371600" y="6019800"/>
              <a:ext cx="3505200" cy="584200"/>
            </a:xfrm>
            <a:prstGeom prst="rect">
              <a:avLst/>
            </a:prstGeom>
            <a:noFill/>
          </p:spPr>
        </p:pic>
        <p:sp>
          <p:nvSpPr>
            <p:cNvPr id="146452" name="Rectangle 20"/>
            <p:cNvSpPr>
              <a:spLocks noChangeArrowheads="1"/>
            </p:cNvSpPr>
            <p:nvPr/>
          </p:nvSpPr>
          <p:spPr bwMode="auto">
            <a:xfrm>
              <a:off x="775706" y="6019800"/>
              <a:ext cx="51969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mbria Math" pitchFamily="18" charset="0"/>
                  <a:ea typeface="Times New Roman" pitchFamily="18" charset="0"/>
                  <a:cs typeface="NikoshBAN" pitchFamily="2" charset="0"/>
                </a:rPr>
                <a:t> </a:t>
              </a:r>
              <a:r>
                <a:rPr kumimoji="0" 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mbria Math" pitchFamily="18" charset="0"/>
                  <a:ea typeface="Times New Roman" pitchFamily="18" charset="0"/>
                  <a:cs typeface="NikoshBAN" pitchFamily="2" charset="0"/>
                </a:rPr>
                <a:t>∴ </a:t>
              </a:r>
              <a:endPara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3" name="Rectangle 22"/>
          <p:cNvSpPr/>
          <p:nvPr/>
        </p:nvSpPr>
        <p:spPr>
          <a:xfrm>
            <a:off x="3733800" y="152400"/>
            <a:ext cx="2398413" cy="707886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bn-IN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প্রশ্নমালা</a:t>
            </a:r>
            <a:r>
              <a:rPr lang="bn-BD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ঃ</a:t>
            </a:r>
            <a:r>
              <a:rPr lang="bn-IN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৩.১</a:t>
            </a:r>
            <a:endParaRPr lang="en-US" sz="40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323719" y="1762781"/>
            <a:ext cx="6991481" cy="1132819"/>
            <a:chOff x="0" y="1676401"/>
            <a:chExt cx="6991481" cy="1132819"/>
          </a:xfrm>
        </p:grpSpPr>
        <p:pic>
          <p:nvPicPr>
            <p:cNvPr id="146441" name="Picture 9"/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879764" y="1676401"/>
              <a:ext cx="4682836" cy="457200"/>
            </a:xfrm>
            <a:prstGeom prst="rect">
              <a:avLst/>
            </a:prstGeom>
            <a:noFill/>
          </p:spPr>
        </p:pic>
        <p:pic>
          <p:nvPicPr>
            <p:cNvPr id="146440" name="Picture 8"/>
            <p:cNvPicPr>
              <a:picLocks noChangeAspect="1" noChangeArrowheads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04800" y="2286000"/>
              <a:ext cx="4350327" cy="457200"/>
            </a:xfrm>
            <a:prstGeom prst="rect">
              <a:avLst/>
            </a:prstGeom>
            <a:noFill/>
          </p:spPr>
        </p:pic>
        <p:sp>
          <p:nvSpPr>
            <p:cNvPr id="146442" name="AutoShape 10"/>
            <p:cNvSpPr>
              <a:spLocks noChangeArrowheads="1"/>
            </p:cNvSpPr>
            <p:nvPr/>
          </p:nvSpPr>
          <p:spPr bwMode="auto">
            <a:xfrm>
              <a:off x="0" y="1752600"/>
              <a:ext cx="552450" cy="219075"/>
            </a:xfrm>
            <a:prstGeom prst="star5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445" name="Rectangle 13"/>
            <p:cNvSpPr>
              <a:spLocks noChangeArrowheads="1"/>
            </p:cNvSpPr>
            <p:nvPr/>
          </p:nvSpPr>
          <p:spPr bwMode="auto">
            <a:xfrm>
              <a:off x="5762599" y="1688068"/>
              <a:ext cx="867545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Vrinda" pitchFamily="2" charset="0"/>
                </a:rPr>
                <a:t>  </a:t>
              </a:r>
              <a:r>
                <a:rPr kumimoji="0" lang="en-US" sz="28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হলে</a:t>
              </a:r>
              <a:r>
                <a:rPr kumimoji="0" 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Vrinda" pitchFamily="2" charset="0"/>
                </a:rPr>
                <a:t> </a:t>
              </a:r>
              <a:endPara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4876800" y="2286000"/>
              <a:ext cx="2114681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dirty="0" err="1" smtClean="0"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এর</a:t>
              </a:r>
              <a:r>
                <a:rPr lang="en-US" sz="2800" dirty="0" smtClean="0"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 </a:t>
              </a:r>
              <a:r>
                <a:rPr lang="en-US" sz="2800" dirty="0" err="1" smtClean="0"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মান</a:t>
              </a:r>
              <a:r>
                <a:rPr lang="en-US" sz="2800" dirty="0" smtClean="0"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 </a:t>
              </a:r>
              <a:r>
                <a:rPr lang="en-US" sz="2800" dirty="0" err="1" smtClean="0"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বের</a:t>
              </a:r>
              <a:r>
                <a:rPr lang="en-US" sz="2800" dirty="0" smtClean="0"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 </a:t>
              </a:r>
              <a:r>
                <a:rPr lang="en-US" sz="2800" dirty="0" err="1" smtClean="0"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কর</a:t>
              </a:r>
              <a:r>
                <a:rPr lang="en-US" sz="2800" dirty="0" smtClean="0"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।</a:t>
              </a:r>
              <a:endParaRPr lang="en-US" sz="28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1081310" y="2743200"/>
            <a:ext cx="6940472" cy="914400"/>
            <a:chOff x="1081310" y="2895600"/>
            <a:chExt cx="6940472" cy="914400"/>
          </a:xfrm>
        </p:grpSpPr>
        <p:pic>
          <p:nvPicPr>
            <p:cNvPr id="146439" name="Picture 7"/>
            <p:cNvPicPr>
              <a:picLocks noChangeAspect="1" noChangeArrowheads="1"/>
            </p:cNvPicPr>
            <p:nvPr/>
          </p:nvPicPr>
          <p:blipFill>
            <a:blip r:embed="rId9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219200" y="3352800"/>
              <a:ext cx="6802582" cy="457200"/>
            </a:xfrm>
            <a:prstGeom prst="rect">
              <a:avLst/>
            </a:prstGeom>
            <a:noFill/>
          </p:spPr>
        </p:pic>
        <p:sp>
          <p:nvSpPr>
            <p:cNvPr id="26" name="Rectangle 25"/>
            <p:cNvSpPr/>
            <p:nvPr/>
          </p:nvSpPr>
          <p:spPr>
            <a:xfrm>
              <a:off x="1081310" y="2895600"/>
              <a:ext cx="1585690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dirty="0" err="1" smtClean="0"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আমরা</a:t>
              </a:r>
              <a:r>
                <a:rPr lang="en-US" sz="2800" dirty="0" smtClean="0"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 </a:t>
              </a:r>
              <a:r>
                <a:rPr lang="en-US" sz="2800" dirty="0" err="1" smtClean="0"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জানি</a:t>
              </a:r>
              <a:r>
                <a:rPr lang="bn-BD" sz="2800" dirty="0" smtClean="0"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,</a:t>
              </a:r>
              <a:endParaRPr lang="en-US" sz="2800" dirty="0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838200" y="3657600"/>
            <a:ext cx="7391400" cy="461665"/>
            <a:chOff x="838200" y="3810000"/>
            <a:chExt cx="7391400" cy="461665"/>
          </a:xfrm>
        </p:grpSpPr>
        <p:pic>
          <p:nvPicPr>
            <p:cNvPr id="146438" name="Picture 6"/>
            <p:cNvPicPr>
              <a:picLocks noChangeAspect="1" noChangeArrowheads="1"/>
            </p:cNvPicPr>
            <p:nvPr/>
          </p:nvPicPr>
          <p:blipFill>
            <a:blip r:embed="rId10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246909" y="3810000"/>
              <a:ext cx="6982691" cy="457200"/>
            </a:xfrm>
            <a:prstGeom prst="rect">
              <a:avLst/>
            </a:prstGeom>
            <a:noFill/>
          </p:spPr>
        </p:pic>
        <p:sp>
          <p:nvSpPr>
            <p:cNvPr id="32" name="TextBox 31"/>
            <p:cNvSpPr txBox="1"/>
            <p:nvPr/>
          </p:nvSpPr>
          <p:spPr>
            <a:xfrm>
              <a:off x="838200" y="3810000"/>
              <a:ext cx="609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2400" dirty="0" smtClean="0">
                  <a:latin typeface="NikoshBAN" pitchFamily="2" charset="0"/>
                  <a:cs typeface="NikoshBAN" pitchFamily="2" charset="0"/>
                </a:rPr>
                <a:t>বা, </a:t>
              </a:r>
              <a:endParaRPr lang="en-US" sz="2400" dirty="0">
                <a:latin typeface="NikoshBAN" pitchFamily="2" charset="0"/>
                <a:cs typeface="NikoshBAN" pitchFamily="2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6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4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64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33500" y="6069106"/>
            <a:ext cx="1028700" cy="484094"/>
          </a:xfrm>
          <a:prstGeom prst="rect">
            <a:avLst/>
          </a:prstGeom>
          <a:noFill/>
        </p:spPr>
      </p:pic>
      <p:grpSp>
        <p:nvGrpSpPr>
          <p:cNvPr id="18" name="Group 17"/>
          <p:cNvGrpSpPr/>
          <p:nvPr/>
        </p:nvGrpSpPr>
        <p:grpSpPr>
          <a:xfrm>
            <a:off x="152997" y="1762780"/>
            <a:ext cx="6095403" cy="523220"/>
            <a:chOff x="152997" y="1762780"/>
            <a:chExt cx="5790603" cy="523220"/>
          </a:xfrm>
        </p:grpSpPr>
        <p:pic>
          <p:nvPicPr>
            <p:cNvPr id="155654" name="Picture 6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885950" y="1859559"/>
              <a:ext cx="4057650" cy="426441"/>
            </a:xfrm>
            <a:prstGeom prst="rect">
              <a:avLst/>
            </a:prstGeom>
            <a:noFill/>
          </p:spPr>
        </p:pic>
        <p:sp>
          <p:nvSpPr>
            <p:cNvPr id="155655" name="Rectangle 7"/>
            <p:cNvSpPr>
              <a:spLocks noChangeArrowheads="1"/>
            </p:cNvSpPr>
            <p:nvPr/>
          </p:nvSpPr>
          <p:spPr bwMode="auto">
            <a:xfrm>
              <a:off x="152997" y="1762780"/>
              <a:ext cx="1762021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 </a:t>
              </a:r>
              <a:r>
                <a:rPr kumimoji="0" lang="en-US" sz="28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প্রদত্ত</a:t>
              </a:r>
              <a:r>
                <a:rPr kumimoji="0" 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 </a:t>
              </a:r>
              <a:r>
                <a:rPr kumimoji="0" lang="en-US" sz="28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রাশি</a:t>
              </a:r>
              <a:r>
                <a:rPr kumimoji="0" 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 = 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1699610" y="2438400"/>
            <a:ext cx="7160372" cy="457200"/>
            <a:chOff x="1699610" y="2438400"/>
            <a:chExt cx="7160372" cy="457200"/>
          </a:xfrm>
        </p:grpSpPr>
        <p:pic>
          <p:nvPicPr>
            <p:cNvPr id="155653" name="Picture 5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057400" y="2438400"/>
              <a:ext cx="6802582" cy="457200"/>
            </a:xfrm>
            <a:prstGeom prst="rect">
              <a:avLst/>
            </a:prstGeom>
            <a:noFill/>
          </p:spPr>
        </p:pic>
        <p:sp>
          <p:nvSpPr>
            <p:cNvPr id="155656" name="Rectangle 8"/>
            <p:cNvSpPr>
              <a:spLocks noChangeArrowheads="1"/>
            </p:cNvSpPr>
            <p:nvPr/>
          </p:nvSpPr>
          <p:spPr bwMode="auto">
            <a:xfrm>
              <a:off x="1699610" y="2450068"/>
              <a:ext cx="35779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mbria Math" pitchFamily="18" charset="0"/>
                  <a:ea typeface="Times New Roman" pitchFamily="18" charset="0"/>
                  <a:cs typeface="NikoshBAN" pitchFamily="2" charset="0"/>
                </a:rPr>
                <a:t>=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1676400" y="3048000"/>
            <a:ext cx="5278582" cy="457200"/>
            <a:chOff x="1676400" y="3048000"/>
            <a:chExt cx="5278582" cy="457200"/>
          </a:xfrm>
        </p:grpSpPr>
        <p:pic>
          <p:nvPicPr>
            <p:cNvPr id="155652" name="Picture 4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981200" y="3048000"/>
              <a:ext cx="4973782" cy="457200"/>
            </a:xfrm>
            <a:prstGeom prst="rect">
              <a:avLst/>
            </a:prstGeom>
            <a:noFill/>
          </p:spPr>
        </p:pic>
        <p:sp>
          <p:nvSpPr>
            <p:cNvPr id="155657" name="Rectangle 9"/>
            <p:cNvSpPr>
              <a:spLocks noChangeArrowheads="1"/>
            </p:cNvSpPr>
            <p:nvPr/>
          </p:nvSpPr>
          <p:spPr bwMode="auto">
            <a:xfrm>
              <a:off x="1676400" y="3059668"/>
              <a:ext cx="35779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mbria Math" pitchFamily="18" charset="0"/>
                  <a:ea typeface="Times New Roman" pitchFamily="18" charset="0"/>
                  <a:cs typeface="NikoshBAN" pitchFamily="2" charset="0"/>
                </a:rPr>
                <a:t>=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1524000" y="4343400"/>
            <a:ext cx="1704975" cy="457200"/>
            <a:chOff x="1524000" y="4343400"/>
            <a:chExt cx="1704975" cy="457200"/>
          </a:xfrm>
        </p:grpSpPr>
        <p:pic>
          <p:nvPicPr>
            <p:cNvPr id="155650" name="Picture 2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057400" y="4343400"/>
              <a:ext cx="1171575" cy="457200"/>
            </a:xfrm>
            <a:prstGeom prst="rect">
              <a:avLst/>
            </a:prstGeom>
            <a:noFill/>
          </p:spPr>
        </p:pic>
        <p:sp>
          <p:nvSpPr>
            <p:cNvPr id="155659" name="Rectangle 11"/>
            <p:cNvSpPr>
              <a:spLocks noChangeArrowheads="1"/>
            </p:cNvSpPr>
            <p:nvPr/>
          </p:nvSpPr>
          <p:spPr bwMode="auto">
            <a:xfrm>
              <a:off x="1524000" y="4355068"/>
              <a:ext cx="46038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mbria Math" pitchFamily="18" charset="0"/>
                  <a:ea typeface="Times New Roman" pitchFamily="18" charset="0"/>
                  <a:cs typeface="NikoshBAN" pitchFamily="2" charset="0"/>
                </a:rPr>
                <a:t>  =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55660" name="Rectangle 12"/>
          <p:cNvSpPr>
            <a:spLocks noChangeArrowheads="1"/>
          </p:cNvSpPr>
          <p:nvPr/>
        </p:nvSpPr>
        <p:spPr bwMode="auto">
          <a:xfrm>
            <a:off x="685800" y="4884003"/>
            <a:ext cx="219477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NikoshBAN" pitchFamily="2" charset="0"/>
              </a:rPr>
              <a:t>              =</a:t>
            </a:r>
            <a:r>
              <a:rPr kumimoji="0" lang="bn-BD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NikoshBAN" pitchFamily="2" charset="0"/>
              </a:rPr>
              <a:t>6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5661" name="Rectangle 13"/>
          <p:cNvSpPr>
            <a:spLocks noChangeArrowheads="1"/>
          </p:cNvSpPr>
          <p:nvPr/>
        </p:nvSpPr>
        <p:spPr bwMode="auto">
          <a:xfrm>
            <a:off x="0" y="23145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1623410" y="3733800"/>
            <a:ext cx="4320190" cy="461665"/>
            <a:chOff x="1623410" y="3733800"/>
            <a:chExt cx="4320190" cy="461665"/>
          </a:xfrm>
        </p:grpSpPr>
        <p:pic>
          <p:nvPicPr>
            <p:cNvPr id="155651" name="Picture 3"/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057400" y="3733800"/>
              <a:ext cx="1685925" cy="457200"/>
            </a:xfrm>
            <a:prstGeom prst="rect">
              <a:avLst/>
            </a:prstGeom>
            <a:noFill/>
          </p:spPr>
        </p:pic>
        <p:sp>
          <p:nvSpPr>
            <p:cNvPr id="155658" name="Rectangle 10"/>
            <p:cNvSpPr>
              <a:spLocks noChangeArrowheads="1"/>
            </p:cNvSpPr>
            <p:nvPr/>
          </p:nvSpPr>
          <p:spPr bwMode="auto">
            <a:xfrm>
              <a:off x="1623410" y="3745468"/>
              <a:ext cx="35779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mbria Math" pitchFamily="18" charset="0"/>
                  <a:ea typeface="Times New Roman" pitchFamily="18" charset="0"/>
                  <a:cs typeface="NikoshBAN" pitchFamily="2" charset="0"/>
                </a:rPr>
                <a:t>=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436456" y="3733800"/>
              <a:ext cx="150714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 smtClean="0">
                  <a:latin typeface="Cambria Math" pitchFamily="18" charset="0"/>
                  <a:ea typeface="Times New Roman" pitchFamily="18" charset="0"/>
                  <a:cs typeface="NikoshBAN" pitchFamily="2" charset="0"/>
                </a:rPr>
                <a:t>[</a:t>
              </a:r>
              <a:r>
                <a:rPr lang="en-US" sz="2400" dirty="0" err="1" smtClean="0"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মান</a:t>
              </a:r>
              <a:r>
                <a:rPr lang="en-US" sz="2400" dirty="0" smtClean="0"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 </a:t>
              </a:r>
              <a:r>
                <a:rPr lang="en-US" sz="2400" dirty="0" err="1" smtClean="0"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বসিয়ে</a:t>
              </a:r>
              <a:r>
                <a:rPr lang="en-US" sz="2400" dirty="0" smtClean="0"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 </a:t>
              </a:r>
              <a:r>
                <a:rPr lang="en-US" sz="2400" dirty="0" smtClean="0">
                  <a:latin typeface="Cambria Math" pitchFamily="18" charset="0"/>
                  <a:ea typeface="Times New Roman" pitchFamily="18" charset="0"/>
                  <a:cs typeface="NikoshBAN" pitchFamily="2" charset="0"/>
                </a:rPr>
                <a:t>]</a:t>
              </a:r>
              <a:endParaRPr lang="en-US" sz="2400" dirty="0"/>
            </a:p>
          </p:txBody>
        </p:sp>
      </p:grpSp>
      <p:sp>
        <p:nvSpPr>
          <p:cNvPr id="16" name="Rectangle 15"/>
          <p:cNvSpPr/>
          <p:nvPr/>
        </p:nvSpPr>
        <p:spPr>
          <a:xfrm>
            <a:off x="3352800" y="130314"/>
            <a:ext cx="2398413" cy="707886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bn-IN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প্রশ্নমালা</a:t>
            </a:r>
            <a:r>
              <a:rPr lang="bn-BD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ঃ</a:t>
            </a:r>
            <a:r>
              <a:rPr lang="bn-IN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৩.১</a:t>
            </a:r>
            <a:endParaRPr lang="en-US" sz="40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276600" y="1066800"/>
            <a:ext cx="2467342" cy="6463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bn-IN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গাণিতিক সমস্যা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5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5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556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556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6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743200" y="304800"/>
            <a:ext cx="2892138" cy="83099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bn-IN" sz="4800" dirty="0" smtClean="0">
                <a:solidFill>
                  <a:schemeClr val="bg1"/>
                </a:solidFill>
                <a:latin typeface="NikoshLightBAN" pitchFamily="2" charset="0"/>
                <a:cs typeface="NikoshLightBAN" pitchFamily="2" charset="0"/>
              </a:rPr>
              <a:t>প্রশ্নমালা</a:t>
            </a:r>
            <a:r>
              <a:rPr lang="en-US" sz="4800" dirty="0" smtClean="0">
                <a:solidFill>
                  <a:schemeClr val="bg1"/>
                </a:solidFill>
                <a:latin typeface="NikoshLightBAN" pitchFamily="2" charset="0"/>
                <a:cs typeface="NikoshLightBAN" pitchFamily="2" charset="0"/>
              </a:rPr>
              <a:t> :</a:t>
            </a:r>
            <a:r>
              <a:rPr lang="bn-IN" sz="4800" dirty="0" smtClean="0">
                <a:solidFill>
                  <a:schemeClr val="bg1"/>
                </a:solidFill>
                <a:latin typeface="NikoshLightBAN" pitchFamily="2" charset="0"/>
                <a:cs typeface="NikoshLightBAN" pitchFamily="2" charset="0"/>
              </a:rPr>
              <a:t> </a:t>
            </a:r>
            <a:r>
              <a:rPr lang="bn-BD" sz="4800" dirty="0" smtClean="0">
                <a:solidFill>
                  <a:schemeClr val="bg1"/>
                </a:solidFill>
                <a:latin typeface="NikoshLightBAN" pitchFamily="2" charset="0"/>
                <a:cs typeface="NikoshLightBAN" pitchFamily="2" charset="0"/>
              </a:rPr>
              <a:t>৩.১</a:t>
            </a:r>
            <a:endParaRPr lang="en-US" sz="2000" dirty="0">
              <a:solidFill>
                <a:schemeClr val="bg1"/>
              </a:solidFill>
              <a:latin typeface="NikoshLightBAN" pitchFamily="2" charset="0"/>
              <a:cs typeface="NikoshLightBAN" pitchFamily="2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438400" y="1592759"/>
            <a:ext cx="4026909" cy="76944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bn-IN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গাণিতিক সমস্যা</a:t>
            </a:r>
            <a:endParaRPr lang="en-US" sz="3200" dirty="0">
              <a:solidFill>
                <a:schemeClr val="bg1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04800" y="2819400"/>
            <a:ext cx="8839200" cy="830997"/>
            <a:chOff x="304800" y="1981200"/>
            <a:chExt cx="8839200" cy="830997"/>
          </a:xfrm>
        </p:grpSpPr>
        <p:sp>
          <p:nvSpPr>
            <p:cNvPr id="9" name="TextBox 8"/>
            <p:cNvSpPr txBox="1"/>
            <p:nvPr/>
          </p:nvSpPr>
          <p:spPr>
            <a:xfrm>
              <a:off x="304800" y="1981200"/>
              <a:ext cx="10668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4800" dirty="0">
                <a:latin typeface="Siyam Rupali" pitchFamily="2" charset="0"/>
                <a:cs typeface="Siyam Rupali" pitchFamily="2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914400" y="2209800"/>
              <a:ext cx="822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3200" dirty="0">
                <a:latin typeface="Siyam Rupali" pitchFamily="2" charset="0"/>
                <a:cs typeface="Siyam Rupali" pitchFamily="2" charset="0"/>
              </a:endParaRPr>
            </a:p>
          </p:txBody>
        </p:sp>
      </p:grpSp>
      <p:sp>
        <p:nvSpPr>
          <p:cNvPr id="14541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5419" name="Rectangle 11"/>
          <p:cNvSpPr>
            <a:spLocks noChangeArrowheads="1"/>
          </p:cNvSpPr>
          <p:nvPr/>
        </p:nvSpPr>
        <p:spPr bwMode="auto">
          <a:xfrm>
            <a:off x="0" y="2362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2877504" y="4701008"/>
            <a:ext cx="3066096" cy="468924"/>
            <a:chOff x="2877504" y="4701008"/>
            <a:chExt cx="3066096" cy="468924"/>
          </a:xfrm>
        </p:grpSpPr>
        <p:pic>
          <p:nvPicPr>
            <p:cNvPr id="145411" name="Picture 3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200400" y="4701008"/>
              <a:ext cx="2743200" cy="468923"/>
            </a:xfrm>
            <a:prstGeom prst="rect">
              <a:avLst/>
            </a:prstGeom>
            <a:noFill/>
          </p:spPr>
        </p:pic>
        <p:sp>
          <p:nvSpPr>
            <p:cNvPr id="145416" name="Rectangle 8"/>
            <p:cNvSpPr>
              <a:spLocks noChangeArrowheads="1"/>
            </p:cNvSpPr>
            <p:nvPr/>
          </p:nvSpPr>
          <p:spPr bwMode="auto">
            <a:xfrm>
              <a:off x="2877504" y="4739045"/>
              <a:ext cx="360996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=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846674" y="5322332"/>
            <a:ext cx="3310286" cy="476250"/>
            <a:chOff x="2846674" y="5322332"/>
            <a:chExt cx="3310286" cy="476250"/>
          </a:xfrm>
        </p:grpSpPr>
        <p:pic>
          <p:nvPicPr>
            <p:cNvPr id="145410" name="Picture 2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276600" y="5322332"/>
              <a:ext cx="2880360" cy="457200"/>
            </a:xfrm>
            <a:prstGeom prst="rect">
              <a:avLst/>
            </a:prstGeom>
            <a:noFill/>
          </p:spPr>
        </p:pic>
        <p:sp>
          <p:nvSpPr>
            <p:cNvPr id="145417" name="Rectangle 9"/>
            <p:cNvSpPr>
              <a:spLocks noChangeArrowheads="1"/>
            </p:cNvSpPr>
            <p:nvPr/>
          </p:nvSpPr>
          <p:spPr bwMode="auto">
            <a:xfrm>
              <a:off x="2846674" y="5367695"/>
              <a:ext cx="429926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bn-BD" sz="2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 </a:t>
              </a:r>
              <a:r>
                <a:rPr kumimoji="0" lang="en-US" sz="2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=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2915604" y="5931932"/>
            <a:ext cx="2616516" cy="457200"/>
            <a:chOff x="2915604" y="5931932"/>
            <a:chExt cx="2616516" cy="457200"/>
          </a:xfrm>
        </p:grpSpPr>
        <p:pic>
          <p:nvPicPr>
            <p:cNvPr id="145409" name="Picture 1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429000" y="5931932"/>
              <a:ext cx="2103120" cy="457200"/>
            </a:xfrm>
            <a:prstGeom prst="rect">
              <a:avLst/>
            </a:prstGeom>
            <a:noFill/>
          </p:spPr>
        </p:pic>
        <p:sp>
          <p:nvSpPr>
            <p:cNvPr id="145418" name="Rectangle 10"/>
            <p:cNvSpPr>
              <a:spLocks noChangeArrowheads="1"/>
            </p:cNvSpPr>
            <p:nvPr/>
          </p:nvSpPr>
          <p:spPr bwMode="auto">
            <a:xfrm>
              <a:off x="2915604" y="5931932"/>
              <a:ext cx="360996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=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2209800" y="3810000"/>
            <a:ext cx="3505200" cy="597932"/>
            <a:chOff x="2209800" y="3810000"/>
            <a:chExt cx="3505200" cy="597932"/>
          </a:xfrm>
        </p:grpSpPr>
        <p:pic>
          <p:nvPicPr>
            <p:cNvPr id="145412" name="Picture 4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429000" y="3950732"/>
              <a:ext cx="2286000" cy="457200"/>
            </a:xfrm>
            <a:prstGeom prst="rect">
              <a:avLst/>
            </a:prstGeom>
            <a:noFill/>
          </p:spPr>
        </p:pic>
        <p:sp>
          <p:nvSpPr>
            <p:cNvPr id="20" name="Rectangle 19"/>
            <p:cNvSpPr/>
            <p:nvPr/>
          </p:nvSpPr>
          <p:spPr>
            <a:xfrm>
              <a:off x="2209800" y="3810000"/>
              <a:ext cx="968535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dirty="0" err="1" smtClean="0"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এখানে</a:t>
              </a:r>
              <a:r>
                <a:rPr lang="en-US" sz="2800" dirty="0" smtClean="0"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,</a:t>
              </a:r>
              <a:endParaRPr lang="en-US" sz="2800" dirty="0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838200" y="2667000"/>
            <a:ext cx="7478018" cy="800219"/>
            <a:chOff x="838200" y="2667000"/>
            <a:chExt cx="7478018" cy="800219"/>
          </a:xfrm>
        </p:grpSpPr>
        <p:grpSp>
          <p:nvGrpSpPr>
            <p:cNvPr id="21" name="Group 20"/>
            <p:cNvGrpSpPr/>
            <p:nvPr/>
          </p:nvGrpSpPr>
          <p:grpSpPr>
            <a:xfrm>
              <a:off x="1524000" y="2667000"/>
              <a:ext cx="6792218" cy="800219"/>
              <a:chOff x="990600" y="2568714"/>
              <a:chExt cx="6792218" cy="800219"/>
            </a:xfrm>
          </p:grpSpPr>
          <p:pic>
            <p:nvPicPr>
              <p:cNvPr id="145413" name="Picture 5"/>
              <p:cNvPicPr>
                <a:picLocks noChangeAspect="1" noChangeArrowheads="1"/>
              </p:cNvPicPr>
              <p:nvPr/>
            </p:nvPicPr>
            <p:blipFill>
              <a:blip r:embed="rId5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990600" y="2654858"/>
                <a:ext cx="1905000" cy="418681"/>
              </a:xfrm>
              <a:prstGeom prst="rect">
                <a:avLst/>
              </a:prstGeom>
              <a:noFill/>
            </p:spPr>
          </p:pic>
          <p:sp>
            <p:nvSpPr>
              <p:cNvPr id="145415" name="Rectangle 7"/>
              <p:cNvSpPr>
                <a:spLocks noChangeArrowheads="1"/>
              </p:cNvSpPr>
              <p:nvPr/>
            </p:nvSpPr>
            <p:spPr bwMode="auto">
              <a:xfrm>
                <a:off x="2676933" y="2568714"/>
                <a:ext cx="5105885" cy="8002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Times New Roman" pitchFamily="18" charset="0"/>
                    <a:cs typeface="Vrinda" pitchFamily="2" charset="0"/>
                  </a:rPr>
                  <a:t> </a:t>
                </a:r>
                <a:r>
                  <a:rPr kumimoji="0" lang="en-US" sz="2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NikoshBAN" pitchFamily="2" charset="0"/>
                    <a:ea typeface="Times New Roman" pitchFamily="18" charset="0"/>
                    <a:cs typeface="NikoshBAN" pitchFamily="2" charset="0"/>
                  </a:rPr>
                  <a:t> </a:t>
                </a:r>
                <a:r>
                  <a:rPr kumimoji="0" lang="bn-BD" sz="2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NikoshBAN" pitchFamily="2" charset="0"/>
                    <a:ea typeface="Times New Roman" pitchFamily="18" charset="0"/>
                    <a:cs typeface="NikoshBAN" pitchFamily="2" charset="0"/>
                  </a:rPr>
                  <a:t> </a:t>
                </a:r>
                <a:r>
                  <a:rPr kumimoji="0" lang="en-US" sz="28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NikoshBAN" pitchFamily="2" charset="0"/>
                    <a:ea typeface="Times New Roman" pitchFamily="18" charset="0"/>
                    <a:cs typeface="NikoshBAN" pitchFamily="2" charset="0"/>
                  </a:rPr>
                  <a:t>কে</a:t>
                </a:r>
                <a:r>
                  <a:rPr kumimoji="0" lang="en-US" sz="2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NikoshBAN" pitchFamily="2" charset="0"/>
                    <a:ea typeface="Times New Roman" pitchFamily="18" charset="0"/>
                    <a:cs typeface="NikoshBAN" pitchFamily="2" charset="0"/>
                  </a:rPr>
                  <a:t> </a:t>
                </a:r>
                <a:r>
                  <a:rPr kumimoji="0" lang="en-US" sz="28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NikoshBAN" pitchFamily="2" charset="0"/>
                    <a:ea typeface="Times New Roman" pitchFamily="18" charset="0"/>
                    <a:cs typeface="NikoshBAN" pitchFamily="2" charset="0"/>
                  </a:rPr>
                  <a:t>দুইটি</a:t>
                </a:r>
                <a:r>
                  <a:rPr kumimoji="0" lang="en-US" sz="2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NikoshBAN" pitchFamily="2" charset="0"/>
                    <a:ea typeface="Times New Roman" pitchFamily="18" charset="0"/>
                    <a:cs typeface="NikoshBAN" pitchFamily="2" charset="0"/>
                  </a:rPr>
                  <a:t> </a:t>
                </a:r>
                <a:r>
                  <a:rPr kumimoji="0" lang="en-US" sz="28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NikoshBAN" pitchFamily="2" charset="0"/>
                    <a:ea typeface="Times New Roman" pitchFamily="18" charset="0"/>
                    <a:cs typeface="NikoshBAN" pitchFamily="2" charset="0"/>
                  </a:rPr>
                  <a:t>বর্গের</a:t>
                </a:r>
                <a:r>
                  <a:rPr kumimoji="0" lang="en-US" sz="2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NikoshBAN" pitchFamily="2" charset="0"/>
                    <a:ea typeface="Times New Roman" pitchFamily="18" charset="0"/>
                    <a:cs typeface="NikoshBAN" pitchFamily="2" charset="0"/>
                  </a:rPr>
                  <a:t> </a:t>
                </a:r>
                <a:r>
                  <a:rPr kumimoji="0" lang="en-US" sz="28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NikoshBAN" pitchFamily="2" charset="0"/>
                    <a:ea typeface="Times New Roman" pitchFamily="18" charset="0"/>
                    <a:cs typeface="NikoshBAN" pitchFamily="2" charset="0"/>
                  </a:rPr>
                  <a:t>বিয়োগফলরূপে</a:t>
                </a:r>
                <a:r>
                  <a:rPr kumimoji="0" lang="en-US" sz="2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NikoshBAN" pitchFamily="2" charset="0"/>
                    <a:ea typeface="Times New Roman" pitchFamily="18" charset="0"/>
                    <a:cs typeface="NikoshBAN" pitchFamily="2" charset="0"/>
                  </a:rPr>
                  <a:t> </a:t>
                </a:r>
                <a:r>
                  <a:rPr kumimoji="0" lang="en-US" sz="28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NikoshBAN" pitchFamily="2" charset="0"/>
                    <a:ea typeface="Times New Roman" pitchFamily="18" charset="0"/>
                    <a:cs typeface="NikoshBAN" pitchFamily="2" charset="0"/>
                  </a:rPr>
                  <a:t>প্রকাশ</a:t>
                </a:r>
                <a:r>
                  <a:rPr kumimoji="0" lang="en-US" sz="2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NikoshBAN" pitchFamily="2" charset="0"/>
                    <a:ea typeface="Times New Roman" pitchFamily="18" charset="0"/>
                    <a:cs typeface="NikoshBAN" pitchFamily="2" charset="0"/>
                  </a:rPr>
                  <a:t> </a:t>
                </a:r>
                <a:r>
                  <a:rPr kumimoji="0" lang="en-US" sz="28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NikoshBAN" pitchFamily="2" charset="0"/>
                    <a:ea typeface="Times New Roman" pitchFamily="18" charset="0"/>
                    <a:cs typeface="NikoshBAN" pitchFamily="2" charset="0"/>
                  </a:rPr>
                  <a:t>কর</a:t>
                </a:r>
                <a:r>
                  <a:rPr kumimoji="0" lang="en-US" sz="2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NikoshBAN" pitchFamily="2" charset="0"/>
                    <a:ea typeface="Times New Roman" pitchFamily="18" charset="0"/>
                    <a:cs typeface="NikoshBAN" pitchFamily="2" charset="0"/>
                  </a:rPr>
                  <a:t>।</a:t>
                </a:r>
                <a:r>
                  <a:rPr kumimoji="0" lang="bn-BD" sz="2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NikoshBAN" pitchFamily="2" charset="0"/>
                    <a:ea typeface="Times New Roman" pitchFamily="18" charset="0"/>
                    <a:cs typeface="NikoshBAN" pitchFamily="2" charset="0"/>
                  </a:rPr>
                  <a:t> </a:t>
                </a:r>
                <a:endParaRPr kumimoji="0" lang="en-US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3" name="7-Point Star 22"/>
            <p:cNvSpPr/>
            <p:nvPr/>
          </p:nvSpPr>
          <p:spPr>
            <a:xfrm>
              <a:off x="838200" y="2819400"/>
              <a:ext cx="304800" cy="228600"/>
            </a:xfrm>
            <a:prstGeom prst="star7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9"/>
          <p:cNvSpPr>
            <a:spLocks noChangeArrowheads="1"/>
          </p:cNvSpPr>
          <p:nvPr/>
        </p:nvSpPr>
        <p:spPr bwMode="auto">
          <a:xfrm>
            <a:off x="0" y="2057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000" dirty="0">
                <a:latin typeface="SutonnyMJ" pitchFamily="2" charset="0"/>
                <a:cs typeface="Times New Roman" pitchFamily="18" charset="0"/>
              </a:rPr>
              <a:t> </a:t>
            </a:r>
            <a:endParaRPr lang="en-US" dirty="0"/>
          </a:p>
        </p:txBody>
      </p:sp>
      <p:sp>
        <p:nvSpPr>
          <p:cNvPr id="35844" name="Rectangle 11"/>
          <p:cNvSpPr>
            <a:spLocks noChangeArrowheads="1"/>
          </p:cNvSpPr>
          <p:nvPr/>
        </p:nvSpPr>
        <p:spPr bwMode="auto">
          <a:xfrm>
            <a:off x="0" y="3124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dirty="0"/>
          </a:p>
        </p:txBody>
      </p:sp>
      <p:sp>
        <p:nvSpPr>
          <p:cNvPr id="35854" name="Rectangle 6"/>
          <p:cNvSpPr>
            <a:spLocks noChangeArrowheads="1"/>
          </p:cNvSpPr>
          <p:nvPr/>
        </p:nvSpPr>
        <p:spPr bwMode="auto">
          <a:xfrm>
            <a:off x="-152400" y="2895600"/>
            <a:ext cx="12192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sz="4800" dirty="0" smtClean="0">
                <a:latin typeface="SutonnyMJ" pitchFamily="2" charset="0"/>
                <a:cs typeface="Vrinda" pitchFamily="2" charset="0"/>
              </a:rPr>
              <a:t> </a:t>
            </a:r>
            <a:r>
              <a:rPr lang="bn-BD" sz="4800" dirty="0" smtClean="0">
                <a:latin typeface="SutonnyMJ" pitchFamily="2" charset="0"/>
                <a:cs typeface="Vrinda" pitchFamily="2" charset="0"/>
              </a:rPr>
              <a:t>       </a:t>
            </a:r>
            <a:r>
              <a:rPr lang="en-US" sz="4800" dirty="0">
                <a:cs typeface="Vrinda" pitchFamily="2" charset="0"/>
              </a:rPr>
              <a:t>	</a:t>
            </a:r>
            <a:r>
              <a:rPr lang="bn-BD" sz="4800" dirty="0">
                <a:cs typeface="Vrinda" pitchFamily="2" charset="0"/>
              </a:rPr>
              <a:t>           </a:t>
            </a:r>
            <a:r>
              <a:rPr lang="en-US" sz="4800" dirty="0" smtClean="0">
                <a:cs typeface="Vrinda" pitchFamily="2" charset="0"/>
              </a:rPr>
              <a:t>               </a:t>
            </a:r>
            <a:endParaRPr lang="en-US" sz="4800" dirty="0">
              <a:cs typeface="Vrinda" pitchFamily="2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14600" y="152400"/>
            <a:ext cx="3810000" cy="101566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bn-IN" sz="6000" dirty="0" smtClean="0">
                <a:latin typeface="NikoshLightBAN" pitchFamily="2" charset="0"/>
                <a:cs typeface="NikoshLightBAN" pitchFamily="2" charset="0"/>
              </a:rPr>
              <a:t>প্রশ্নমালা</a:t>
            </a:r>
            <a:r>
              <a:rPr lang="en-US" sz="6000" dirty="0" smtClean="0">
                <a:latin typeface="NikoshLightBAN" pitchFamily="2" charset="0"/>
                <a:cs typeface="NikoshLightBAN" pitchFamily="2" charset="0"/>
              </a:rPr>
              <a:t> : </a:t>
            </a:r>
            <a:r>
              <a:rPr lang="bn-BD" sz="6000" dirty="0" smtClean="0">
                <a:latin typeface="NikoshLightBAN" pitchFamily="2" charset="0"/>
                <a:cs typeface="NikoshLightBAN" pitchFamily="2" charset="0"/>
              </a:rPr>
              <a:t>৩.১</a:t>
            </a:r>
            <a:endParaRPr lang="en-US" sz="2800" dirty="0">
              <a:latin typeface="NikoshLightBAN" pitchFamily="2" charset="0"/>
              <a:cs typeface="NikoshLight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362200" y="1600200"/>
            <a:ext cx="3733800" cy="70788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IN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গাণিতিক সমস্যা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" y="2590800"/>
            <a:ext cx="8534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1219200" y="1676400"/>
            <a:ext cx="5299380" cy="1219200"/>
            <a:chOff x="1219200" y="1524000"/>
            <a:chExt cx="5145775" cy="1619945"/>
          </a:xfrm>
        </p:grpSpPr>
        <p:sp>
          <p:nvSpPr>
            <p:cNvPr id="10" name="TextBox 9"/>
            <p:cNvSpPr txBox="1"/>
            <p:nvPr/>
          </p:nvSpPr>
          <p:spPr>
            <a:xfrm>
              <a:off x="2514600" y="1524000"/>
              <a:ext cx="3810000" cy="5650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pic>
          <p:nvPicPr>
            <p:cNvPr id="102411" name="Picture 11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905000" y="2485842"/>
              <a:ext cx="1884305" cy="612782"/>
            </a:xfrm>
            <a:prstGeom prst="rect">
              <a:avLst/>
            </a:prstGeom>
            <a:noFill/>
          </p:spPr>
        </p:pic>
        <p:pic>
          <p:nvPicPr>
            <p:cNvPr id="102410" name="Picture 10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419599" y="2506117"/>
              <a:ext cx="1945376" cy="637828"/>
            </a:xfrm>
            <a:prstGeom prst="rect">
              <a:avLst/>
            </a:prstGeom>
            <a:noFill/>
          </p:spPr>
        </p:pic>
        <p:sp>
          <p:nvSpPr>
            <p:cNvPr id="102412" name="Rectangle 12"/>
            <p:cNvSpPr>
              <a:spLocks noChangeArrowheads="1"/>
            </p:cNvSpPr>
            <p:nvPr/>
          </p:nvSpPr>
          <p:spPr bwMode="auto">
            <a:xfrm>
              <a:off x="1219200" y="2540913"/>
              <a:ext cx="817853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bn-BD" sz="2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 </a:t>
              </a:r>
              <a:r>
                <a:rPr kumimoji="0" lang="en-US" sz="28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ধরি</a:t>
              </a:r>
              <a:r>
                <a:rPr kumimoji="0" 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, 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413" name="Rectangle 13"/>
            <p:cNvSpPr>
              <a:spLocks noChangeArrowheads="1"/>
            </p:cNvSpPr>
            <p:nvPr/>
          </p:nvSpPr>
          <p:spPr bwMode="auto">
            <a:xfrm>
              <a:off x="3653759" y="2586335"/>
              <a:ext cx="821059" cy="461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 </a:t>
              </a:r>
              <a:r>
                <a:rPr kumimoji="0" lang="bn-BD" sz="2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 </a:t>
              </a:r>
              <a:r>
                <a:rPr kumimoji="0" lang="en-US" sz="2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এবং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 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1371600" y="3048001"/>
            <a:ext cx="4359812" cy="685800"/>
            <a:chOff x="1371600" y="3048001"/>
            <a:chExt cx="4359812" cy="685800"/>
          </a:xfrm>
        </p:grpSpPr>
        <p:pic>
          <p:nvPicPr>
            <p:cNvPr id="102409" name="Picture 9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819400" y="3048001"/>
              <a:ext cx="2912012" cy="685800"/>
            </a:xfrm>
            <a:prstGeom prst="rect">
              <a:avLst/>
            </a:prstGeom>
            <a:noFill/>
          </p:spPr>
        </p:pic>
        <p:sp>
          <p:nvSpPr>
            <p:cNvPr id="102414" name="Rectangle 14"/>
            <p:cNvSpPr>
              <a:spLocks noChangeArrowheads="1"/>
            </p:cNvSpPr>
            <p:nvPr/>
          </p:nvSpPr>
          <p:spPr bwMode="auto">
            <a:xfrm>
              <a:off x="1371600" y="3226713"/>
              <a:ext cx="152958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bn-BD" sz="2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Calibri" pitchFamily="34" charset="0"/>
                  <a:cs typeface="NikoshBAN" pitchFamily="2" charset="0"/>
                </a:rPr>
                <a:t> </a:t>
              </a:r>
              <a:r>
                <a:rPr kumimoji="0" lang="en-US" sz="2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Calibri" pitchFamily="34" charset="0"/>
                  <a:cs typeface="NikoshBAN" pitchFamily="2" charset="0"/>
                </a:rPr>
                <a:t>আমরা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Calibri" pitchFamily="34" charset="0"/>
                  <a:cs typeface="NikoshBAN" pitchFamily="2" charset="0"/>
                </a:rPr>
                <a:t> </a:t>
              </a:r>
              <a:r>
                <a:rPr kumimoji="0" lang="en-US" sz="2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Calibri" pitchFamily="34" charset="0"/>
                  <a:cs typeface="NikoshBAN" pitchFamily="2" charset="0"/>
                </a:rPr>
                <a:t>জানি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Calibri" pitchFamily="34" charset="0"/>
                  <a:cs typeface="NikoshBAN" pitchFamily="2" charset="0"/>
                </a:rPr>
                <a:t>, 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1219200" y="3581400"/>
            <a:ext cx="6858000" cy="762001"/>
            <a:chOff x="1219200" y="3581400"/>
            <a:chExt cx="6858000" cy="762001"/>
          </a:xfrm>
        </p:grpSpPr>
        <p:pic>
          <p:nvPicPr>
            <p:cNvPr id="102408" name="Picture 8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781900" y="3581400"/>
              <a:ext cx="6295300" cy="762001"/>
            </a:xfrm>
            <a:prstGeom prst="rect">
              <a:avLst/>
            </a:prstGeom>
            <a:noFill/>
          </p:spPr>
        </p:pic>
        <p:sp>
          <p:nvSpPr>
            <p:cNvPr id="102415" name="Rectangle 15"/>
            <p:cNvSpPr>
              <a:spLocks noChangeArrowheads="1"/>
            </p:cNvSpPr>
            <p:nvPr/>
          </p:nvSpPr>
          <p:spPr bwMode="auto">
            <a:xfrm>
              <a:off x="1219200" y="3733800"/>
              <a:ext cx="495649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বা</a:t>
              </a:r>
              <a:r>
                <a:rPr kumimoji="0" 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,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533400" y="4441079"/>
            <a:ext cx="8534400" cy="740522"/>
            <a:chOff x="533400" y="4441079"/>
            <a:chExt cx="8534400" cy="740522"/>
          </a:xfrm>
        </p:grpSpPr>
        <p:sp>
          <p:nvSpPr>
            <p:cNvPr id="8" name="Rectangle 7"/>
            <p:cNvSpPr/>
            <p:nvPr/>
          </p:nvSpPr>
          <p:spPr>
            <a:xfrm>
              <a:off x="533400" y="4444425"/>
              <a:ext cx="8534400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bn-BD" sz="3200" dirty="0" smtClean="0">
                  <a:latin typeface="Siyam Rupali" pitchFamily="2" charset="0"/>
                  <a:cs typeface="Siyam Rupali" pitchFamily="2" charset="0"/>
                </a:rPr>
                <a:t>                         </a:t>
              </a:r>
              <a:endParaRPr lang="en-US" sz="3200" dirty="0"/>
            </a:p>
          </p:txBody>
        </p:sp>
        <p:pic>
          <p:nvPicPr>
            <p:cNvPr id="102407" name="Picture 7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419600" y="4441079"/>
              <a:ext cx="2324100" cy="740522"/>
            </a:xfrm>
            <a:prstGeom prst="rect">
              <a:avLst/>
            </a:prstGeom>
            <a:noFill/>
          </p:spPr>
        </p:pic>
        <p:sp>
          <p:nvSpPr>
            <p:cNvPr id="102416" name="Rectangle 16"/>
            <p:cNvSpPr>
              <a:spLocks noChangeArrowheads="1"/>
            </p:cNvSpPr>
            <p:nvPr/>
          </p:nvSpPr>
          <p:spPr bwMode="auto">
            <a:xfrm>
              <a:off x="4038600" y="4598313"/>
              <a:ext cx="37702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=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3962400" y="5257800"/>
            <a:ext cx="2914088" cy="762000"/>
            <a:chOff x="3960581" y="5181600"/>
            <a:chExt cx="2914088" cy="762000"/>
          </a:xfrm>
        </p:grpSpPr>
        <p:pic>
          <p:nvPicPr>
            <p:cNvPr id="102406" name="Picture 6"/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495800" y="5181600"/>
              <a:ext cx="2378869" cy="762000"/>
            </a:xfrm>
            <a:prstGeom prst="rect">
              <a:avLst/>
            </a:prstGeom>
            <a:noFill/>
          </p:spPr>
        </p:pic>
        <p:sp>
          <p:nvSpPr>
            <p:cNvPr id="102417" name="Rectangle 17"/>
            <p:cNvSpPr>
              <a:spLocks noChangeArrowheads="1"/>
            </p:cNvSpPr>
            <p:nvPr/>
          </p:nvSpPr>
          <p:spPr bwMode="auto">
            <a:xfrm>
              <a:off x="3960581" y="5436513"/>
              <a:ext cx="454187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 =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1447800" y="5985830"/>
            <a:ext cx="5476875" cy="491169"/>
            <a:chOff x="1447800" y="5985830"/>
            <a:chExt cx="5476875" cy="491169"/>
          </a:xfrm>
        </p:grpSpPr>
        <p:pic>
          <p:nvPicPr>
            <p:cNvPr id="102405" name="Picture 5"/>
            <p:cNvPicPr>
              <a:picLocks noChangeAspect="1" noChangeArrowheads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828800" y="5985830"/>
              <a:ext cx="5095875" cy="491169"/>
            </a:xfrm>
            <a:prstGeom prst="rect">
              <a:avLst/>
            </a:prstGeom>
            <a:noFill/>
          </p:spPr>
        </p:pic>
        <p:sp>
          <p:nvSpPr>
            <p:cNvPr id="102418" name="Rectangle 18"/>
            <p:cNvSpPr>
              <a:spLocks noChangeArrowheads="1"/>
            </p:cNvSpPr>
            <p:nvPr/>
          </p:nvSpPr>
          <p:spPr bwMode="auto">
            <a:xfrm>
              <a:off x="1447800" y="6019800"/>
              <a:ext cx="415498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mbria Math" pitchFamily="18" charset="0"/>
                  <a:ea typeface="Times New Roman" pitchFamily="18" charset="0"/>
                  <a:cs typeface="NikoshBAN" pitchFamily="2" charset="0"/>
                </a:rPr>
                <a:t>∴</a:t>
              </a:r>
              <a:r>
                <a:rPr kumimoji="0" lang="en-US" sz="2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 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02419" name="Rectangle 19"/>
          <p:cNvSpPr>
            <a:spLocks noChangeArrowheads="1"/>
          </p:cNvSpPr>
          <p:nvPr/>
        </p:nvSpPr>
        <p:spPr bwMode="auto">
          <a:xfrm>
            <a:off x="0" y="4067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8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5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4"/>
          <p:cNvSpPr>
            <a:spLocks/>
          </p:cNvSpPr>
          <p:nvPr/>
        </p:nvSpPr>
        <p:spPr bwMode="auto">
          <a:xfrm>
            <a:off x="2514600" y="1752600"/>
            <a:ext cx="4267200" cy="83343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bn-BD" sz="4800" dirty="0">
                <a:solidFill>
                  <a:srgbClr val="FFFF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dirty="0" smtClean="0">
                <a:solidFill>
                  <a:srgbClr val="FFFFFF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4800" dirty="0">
              <a:solidFill>
                <a:srgbClr val="FFFF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14600" y="304800"/>
            <a:ext cx="3810000" cy="10156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bn-IN" sz="6000" dirty="0" smtClean="0">
                <a:solidFill>
                  <a:schemeClr val="bg1"/>
                </a:solidFill>
                <a:latin typeface="NikoshLightBAN" pitchFamily="2" charset="0"/>
                <a:cs typeface="NikoshLightBAN" pitchFamily="2" charset="0"/>
              </a:rPr>
              <a:t>প্রশ্নমালা</a:t>
            </a:r>
            <a:r>
              <a:rPr lang="en-US" sz="6000" dirty="0" smtClean="0">
                <a:solidFill>
                  <a:schemeClr val="bg1"/>
                </a:solidFill>
                <a:latin typeface="NikoshLightBAN" pitchFamily="2" charset="0"/>
                <a:cs typeface="NikoshLightBAN" pitchFamily="2" charset="0"/>
              </a:rPr>
              <a:t> :</a:t>
            </a:r>
            <a:r>
              <a:rPr lang="bn-IN" sz="6000" dirty="0" smtClean="0">
                <a:solidFill>
                  <a:schemeClr val="bg1"/>
                </a:solidFill>
                <a:latin typeface="NikoshLightBAN" pitchFamily="2" charset="0"/>
                <a:cs typeface="NikoshLightBAN" pitchFamily="2" charset="0"/>
              </a:rPr>
              <a:t> </a:t>
            </a:r>
            <a:r>
              <a:rPr lang="en-US" sz="6000" dirty="0" smtClean="0">
                <a:solidFill>
                  <a:schemeClr val="bg1"/>
                </a:solidFill>
                <a:latin typeface="NikoshLightBAN" pitchFamily="2" charset="0"/>
                <a:cs typeface="NikoshLightBAN" pitchFamily="2" charset="0"/>
              </a:rPr>
              <a:t>2.1</a:t>
            </a:r>
            <a:endParaRPr lang="en-US" sz="2800" dirty="0">
              <a:solidFill>
                <a:schemeClr val="bg1"/>
              </a:solidFill>
              <a:latin typeface="NikoshLightBAN" pitchFamily="2" charset="0"/>
              <a:cs typeface="NikoshLightBAN" pitchFamily="2" charset="0"/>
            </a:endParaRPr>
          </a:p>
        </p:txBody>
      </p:sp>
      <p:sp>
        <p:nvSpPr>
          <p:cNvPr id="12903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9033" name="Rectangle 9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9034" name="Rectangle 10"/>
          <p:cNvSpPr>
            <a:spLocks noChangeArrowheads="1"/>
          </p:cNvSpPr>
          <p:nvPr/>
        </p:nvSpPr>
        <p:spPr bwMode="auto">
          <a:xfrm>
            <a:off x="0" y="771525"/>
            <a:ext cx="3433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Vrinda" pitchFamily="2" charset="0"/>
              </a:rPr>
              <a:t> </a:t>
            </a:r>
            <a:r>
              <a:rPr kumimoji="0" lang="bn-BD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Vrinda" pitchFamily="2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9035" name="Rectangle 11"/>
          <p:cNvSpPr>
            <a:spLocks noChangeArrowheads="1"/>
          </p:cNvSpPr>
          <p:nvPr/>
        </p:nvSpPr>
        <p:spPr bwMode="auto">
          <a:xfrm>
            <a:off x="0" y="1085850"/>
            <a:ext cx="2904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Vrinda" pitchFamily="2" charset="0"/>
              </a:rPr>
              <a:t>  </a:t>
            </a:r>
            <a:endParaRPr kumimoji="0" lang="hi-I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9039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9040" name="Rectangle 16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9045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26" name="Group 25"/>
          <p:cNvGrpSpPr/>
          <p:nvPr/>
        </p:nvGrpSpPr>
        <p:grpSpPr>
          <a:xfrm>
            <a:off x="0" y="2772430"/>
            <a:ext cx="8382000" cy="1037570"/>
            <a:chOff x="0" y="2772430"/>
            <a:chExt cx="7543800" cy="1037570"/>
          </a:xfrm>
        </p:grpSpPr>
        <p:sp>
          <p:nvSpPr>
            <p:cNvPr id="129038" name="AutoShape 14"/>
            <p:cNvSpPr>
              <a:spLocks noChangeArrowheads="1"/>
            </p:cNvSpPr>
            <p:nvPr/>
          </p:nvSpPr>
          <p:spPr bwMode="auto">
            <a:xfrm>
              <a:off x="0" y="2905125"/>
              <a:ext cx="552450" cy="219075"/>
            </a:xfrm>
            <a:prstGeom prst="star5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23" name="Group 22"/>
            <p:cNvGrpSpPr/>
            <p:nvPr/>
          </p:nvGrpSpPr>
          <p:grpSpPr>
            <a:xfrm>
              <a:off x="457200" y="2772430"/>
              <a:ext cx="7086600" cy="1037570"/>
              <a:chOff x="304800" y="2772430"/>
              <a:chExt cx="7086600" cy="1037570"/>
            </a:xfrm>
          </p:grpSpPr>
          <p:pic>
            <p:nvPicPr>
              <p:cNvPr id="129037" name="Picture 13"/>
              <p:cNvPicPr>
                <a:picLocks noChangeAspect="1" noChangeArrowheads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1528762" y="2819400"/>
                <a:ext cx="4872038" cy="457200"/>
              </a:xfrm>
              <a:prstGeom prst="rect">
                <a:avLst/>
              </a:prstGeom>
              <a:noFill/>
            </p:spPr>
          </p:pic>
          <p:pic>
            <p:nvPicPr>
              <p:cNvPr id="129036" name="Picture 12"/>
              <p:cNvPicPr>
                <a:picLocks noChangeAspect="1" noChangeArrowheads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1066800" y="3267075"/>
                <a:ext cx="2138795" cy="542925"/>
              </a:xfrm>
              <a:prstGeom prst="rect">
                <a:avLst/>
              </a:prstGeom>
              <a:noFill/>
            </p:spPr>
          </p:pic>
          <p:sp>
            <p:nvSpPr>
              <p:cNvPr id="129041" name="Rectangle 17"/>
              <p:cNvSpPr>
                <a:spLocks noChangeArrowheads="1"/>
              </p:cNvSpPr>
              <p:nvPr/>
            </p:nvSpPr>
            <p:spPr bwMode="auto">
              <a:xfrm>
                <a:off x="6519045" y="2772430"/>
                <a:ext cx="872355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bn-BD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Vrinda" pitchFamily="2" charset="0"/>
                  </a:rPr>
                  <a:t> </a:t>
                </a:r>
                <a:r>
                  <a: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Vrinda" pitchFamily="2" charset="0"/>
                  </a:rPr>
                  <a:t> </a:t>
                </a:r>
                <a:r>
                  <a:rPr kumimoji="0" lang="en-US" sz="28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NikoshBAN" pitchFamily="2" charset="0"/>
                    <a:ea typeface="Times New Roman" pitchFamily="18" charset="0"/>
                    <a:cs typeface="NikoshBAN" pitchFamily="2" charset="0"/>
                  </a:rPr>
                  <a:t>হলে</a:t>
                </a:r>
                <a:r>
                  <a:rPr kumimoji="0" lang="en-US" sz="2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Times New Roman" pitchFamily="18" charset="0"/>
                    <a:cs typeface="Vrinda" pitchFamily="2" charset="0"/>
                  </a:rPr>
                  <a:t> </a:t>
                </a:r>
                <a:endParaRPr kumimoji="0" 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9042" name="Rectangle 18"/>
              <p:cNvSpPr>
                <a:spLocks noChangeArrowheads="1"/>
              </p:cNvSpPr>
              <p:nvPr/>
            </p:nvSpPr>
            <p:spPr bwMode="auto">
              <a:xfrm>
                <a:off x="3276600" y="3248680"/>
                <a:ext cx="2114681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8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NikoshBAN" pitchFamily="2" charset="0"/>
                    <a:ea typeface="Times New Roman" pitchFamily="18" charset="0"/>
                    <a:cs typeface="NikoshBAN" pitchFamily="2" charset="0"/>
                  </a:rPr>
                  <a:t>এর</a:t>
                </a:r>
                <a:r>
                  <a:rPr kumimoji="0" lang="en-US" sz="2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NikoshBAN" pitchFamily="2" charset="0"/>
                    <a:ea typeface="Times New Roman" pitchFamily="18" charset="0"/>
                    <a:cs typeface="NikoshBAN" pitchFamily="2" charset="0"/>
                  </a:rPr>
                  <a:t> </a:t>
                </a:r>
                <a:r>
                  <a:rPr kumimoji="0" lang="en-US" sz="28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NikoshBAN" pitchFamily="2" charset="0"/>
                    <a:ea typeface="Times New Roman" pitchFamily="18" charset="0"/>
                    <a:cs typeface="NikoshBAN" pitchFamily="2" charset="0"/>
                  </a:rPr>
                  <a:t>মান</a:t>
                </a:r>
                <a:r>
                  <a:rPr kumimoji="0" lang="en-US" sz="2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NikoshBAN" pitchFamily="2" charset="0"/>
                    <a:ea typeface="Times New Roman" pitchFamily="18" charset="0"/>
                    <a:cs typeface="NikoshBAN" pitchFamily="2" charset="0"/>
                  </a:rPr>
                  <a:t> </a:t>
                </a:r>
                <a:r>
                  <a:rPr kumimoji="0" lang="en-US" sz="28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NikoshBAN" pitchFamily="2" charset="0"/>
                    <a:ea typeface="Times New Roman" pitchFamily="18" charset="0"/>
                    <a:cs typeface="NikoshBAN" pitchFamily="2" charset="0"/>
                  </a:rPr>
                  <a:t>বের</a:t>
                </a:r>
                <a:r>
                  <a:rPr kumimoji="0" lang="en-US" sz="2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NikoshBAN" pitchFamily="2" charset="0"/>
                    <a:ea typeface="Times New Roman" pitchFamily="18" charset="0"/>
                    <a:cs typeface="NikoshBAN" pitchFamily="2" charset="0"/>
                  </a:rPr>
                  <a:t> </a:t>
                </a:r>
                <a:r>
                  <a:rPr kumimoji="0" lang="en-US" sz="28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NikoshBAN" pitchFamily="2" charset="0"/>
                    <a:ea typeface="Times New Roman" pitchFamily="18" charset="0"/>
                    <a:cs typeface="NikoshBAN" pitchFamily="2" charset="0"/>
                  </a:rPr>
                  <a:t>কর</a:t>
                </a:r>
                <a:r>
                  <a:rPr kumimoji="0" lang="hi-IN" sz="2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NikoshBAN" pitchFamily="2" charset="0"/>
                    <a:ea typeface="Times New Roman" pitchFamily="18" charset="0"/>
                    <a:cs typeface="NikoshBAN" pitchFamily="2" charset="0"/>
                  </a:rPr>
                  <a:t>।</a:t>
                </a:r>
                <a:endParaRPr kumimoji="0" lang="hi-IN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304800" y="2819400"/>
                <a:ext cx="121920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Group-1: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28" name="Group 27"/>
          <p:cNvGrpSpPr/>
          <p:nvPr/>
        </p:nvGrpSpPr>
        <p:grpSpPr>
          <a:xfrm>
            <a:off x="76200" y="4038600"/>
            <a:ext cx="8839200" cy="1219200"/>
            <a:chOff x="76200" y="4038600"/>
            <a:chExt cx="7868998" cy="1219200"/>
          </a:xfrm>
        </p:grpSpPr>
        <p:sp>
          <p:nvSpPr>
            <p:cNvPr id="129031" name="AutoShape 7"/>
            <p:cNvSpPr>
              <a:spLocks noChangeArrowheads="1"/>
            </p:cNvSpPr>
            <p:nvPr/>
          </p:nvSpPr>
          <p:spPr bwMode="auto">
            <a:xfrm>
              <a:off x="76200" y="4124325"/>
              <a:ext cx="552450" cy="219075"/>
            </a:xfrm>
            <a:prstGeom prst="star5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24" name="Group 23"/>
            <p:cNvGrpSpPr/>
            <p:nvPr/>
          </p:nvGrpSpPr>
          <p:grpSpPr>
            <a:xfrm>
              <a:off x="551053" y="4038600"/>
              <a:ext cx="7394145" cy="1219200"/>
              <a:chOff x="551053" y="4038600"/>
              <a:chExt cx="7394145" cy="1219200"/>
            </a:xfrm>
          </p:grpSpPr>
          <p:pic>
            <p:nvPicPr>
              <p:cNvPr id="129044" name="Picture 20"/>
              <p:cNvPicPr>
                <a:picLocks noChangeAspect="1" noChangeArrowheads="1"/>
              </p:cNvPicPr>
              <p:nvPr/>
            </p:nvPicPr>
            <p:blipFill>
              <a:blip r:embed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1798325" y="4086380"/>
                <a:ext cx="5400675" cy="485620"/>
              </a:xfrm>
              <a:prstGeom prst="rect">
                <a:avLst/>
              </a:prstGeom>
              <a:noFill/>
            </p:spPr>
          </p:pic>
          <p:pic>
            <p:nvPicPr>
              <p:cNvPr id="129043" name="Picture 19"/>
              <p:cNvPicPr>
                <a:picLocks noChangeAspect="1" noChangeArrowheads="1"/>
              </p:cNvPicPr>
              <p:nvPr/>
            </p:nvPicPr>
            <p:blipFill>
              <a:blip r:embed="rId5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1066800" y="4648200"/>
                <a:ext cx="2346036" cy="609600"/>
              </a:xfrm>
              <a:prstGeom prst="rect">
                <a:avLst/>
              </a:prstGeom>
              <a:noFill/>
            </p:spPr>
          </p:pic>
          <p:sp>
            <p:nvSpPr>
              <p:cNvPr id="129046" name="Rectangle 22"/>
              <p:cNvSpPr>
                <a:spLocks noChangeArrowheads="1"/>
              </p:cNvSpPr>
              <p:nvPr/>
            </p:nvSpPr>
            <p:spPr bwMode="auto">
              <a:xfrm>
                <a:off x="7213908" y="4048780"/>
                <a:ext cx="731290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8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NikoshBAN" pitchFamily="2" charset="0"/>
                    <a:ea typeface="Times New Roman" pitchFamily="18" charset="0"/>
                    <a:cs typeface="NikoshBAN" pitchFamily="2" charset="0"/>
                  </a:rPr>
                  <a:t>হলে</a:t>
                </a:r>
                <a:r>
                  <a:rPr kumimoji="0" lang="en-US" sz="2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</a:t>
                </a:r>
                <a:endParaRPr kumimoji="0" 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9047" name="Rectangle 23"/>
              <p:cNvSpPr>
                <a:spLocks noChangeArrowheads="1"/>
              </p:cNvSpPr>
              <p:nvPr/>
            </p:nvSpPr>
            <p:spPr bwMode="auto">
              <a:xfrm>
                <a:off x="3505200" y="4658380"/>
                <a:ext cx="2342308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  </a:t>
                </a:r>
                <a:r>
                  <a:rPr kumimoji="0" lang="en-US" sz="28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NikoshBAN" pitchFamily="2" charset="0"/>
                    <a:ea typeface="Times New Roman" pitchFamily="18" charset="0"/>
                    <a:cs typeface="NikoshBAN" pitchFamily="2" charset="0"/>
                  </a:rPr>
                  <a:t>এর</a:t>
                </a:r>
                <a:r>
                  <a:rPr kumimoji="0" lang="en-US" sz="2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NikoshBAN" pitchFamily="2" charset="0"/>
                    <a:ea typeface="Times New Roman" pitchFamily="18" charset="0"/>
                    <a:cs typeface="NikoshBAN" pitchFamily="2" charset="0"/>
                  </a:rPr>
                  <a:t> </a:t>
                </a:r>
                <a:r>
                  <a:rPr kumimoji="0" lang="en-US" sz="28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NikoshBAN" pitchFamily="2" charset="0"/>
                    <a:ea typeface="Times New Roman" pitchFamily="18" charset="0"/>
                    <a:cs typeface="NikoshBAN" pitchFamily="2" charset="0"/>
                  </a:rPr>
                  <a:t>মান</a:t>
                </a:r>
                <a:r>
                  <a:rPr kumimoji="0" lang="en-US" sz="2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NikoshBAN" pitchFamily="2" charset="0"/>
                    <a:ea typeface="Times New Roman" pitchFamily="18" charset="0"/>
                    <a:cs typeface="NikoshBAN" pitchFamily="2" charset="0"/>
                  </a:rPr>
                  <a:t> </a:t>
                </a:r>
                <a:r>
                  <a:rPr kumimoji="0" lang="en-US" sz="28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NikoshBAN" pitchFamily="2" charset="0"/>
                    <a:ea typeface="Times New Roman" pitchFamily="18" charset="0"/>
                    <a:cs typeface="NikoshBAN" pitchFamily="2" charset="0"/>
                  </a:rPr>
                  <a:t>বের</a:t>
                </a:r>
                <a:r>
                  <a:rPr kumimoji="0" lang="en-US" sz="2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NikoshBAN" pitchFamily="2" charset="0"/>
                    <a:ea typeface="Times New Roman" pitchFamily="18" charset="0"/>
                    <a:cs typeface="NikoshBAN" pitchFamily="2" charset="0"/>
                  </a:rPr>
                  <a:t> </a:t>
                </a:r>
                <a:r>
                  <a:rPr kumimoji="0" lang="en-US" sz="28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NikoshBAN" pitchFamily="2" charset="0"/>
                    <a:ea typeface="Times New Roman" pitchFamily="18" charset="0"/>
                    <a:cs typeface="NikoshBAN" pitchFamily="2" charset="0"/>
                  </a:rPr>
                  <a:t>কর</a:t>
                </a:r>
                <a:r>
                  <a:rPr kumimoji="0" lang="hi-IN" sz="2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NikoshBAN" pitchFamily="2" charset="0"/>
                    <a:ea typeface="Times New Roman" pitchFamily="18" charset="0"/>
                    <a:cs typeface="NikoshBAN" pitchFamily="2" charset="0"/>
                  </a:rPr>
                  <a:t>।</a:t>
                </a:r>
                <a:r>
                  <a:rPr kumimoji="0" lang="en-US" sz="105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rPr>
                  <a:t> </a:t>
                </a:r>
                <a:endParaRPr kumimoji="0" 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551053" y="4038600"/>
                <a:ext cx="142456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Group-2:</a:t>
                </a:r>
                <a:endParaRPr lang="en-US" sz="2400" dirty="0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76200" y="4419600"/>
            <a:ext cx="8915400" cy="1524000"/>
          </a:xfrm>
          <a:solidFill>
            <a:schemeClr val="accent3">
              <a:lumMod val="75000"/>
            </a:schemeClr>
          </a:solidFill>
        </p:spPr>
        <p:txBody>
          <a:bodyPr>
            <a:noAutofit/>
          </a:bodyPr>
          <a:lstStyle/>
          <a:p>
            <a:pPr eaLnBrk="1" hangingPunct="1">
              <a:buFont typeface="Wingdings" pitchFamily="2" charset="2"/>
              <a:buChar char="q"/>
            </a:pPr>
            <a:r>
              <a:rPr lang="bn-BD" sz="7200" dirty="0" smtClean="0">
                <a:solidFill>
                  <a:schemeClr val="bg1"/>
                </a:solidFill>
                <a:latin typeface="Bangla" pitchFamily="66" charset="0"/>
                <a:cs typeface="Bangla" pitchFamily="66" charset="0"/>
              </a:rPr>
              <a:t> কোন প্রশ্ন থাকলে বল -</a:t>
            </a:r>
            <a:endParaRPr lang="en-US" sz="7200" dirty="0" smtClean="0">
              <a:solidFill>
                <a:schemeClr val="bg1"/>
              </a:solidFill>
              <a:latin typeface="Bangla" pitchFamily="66" charset="0"/>
              <a:cs typeface="Bangla" pitchFamily="66" charset="0"/>
            </a:endParaRPr>
          </a:p>
        </p:txBody>
      </p:sp>
      <p:pic>
        <p:nvPicPr>
          <p:cNvPr id="4" name="Picture 3" descr="Questio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0" y="1295400"/>
            <a:ext cx="3657600" cy="26090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10858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dirty="0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2974975" y="1981200"/>
            <a:ext cx="3352800" cy="762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bn-IN" sz="4400" dirty="0">
                <a:latin typeface="NikoshBAN" pitchFamily="2" charset="0"/>
                <a:cs typeface="NikoshBAN" pitchFamily="2" charset="0"/>
              </a:rPr>
              <a:t>বাড়ির কাজ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8918" name="TextBox 8"/>
          <p:cNvSpPr txBox="1">
            <a:spLocks noChangeArrowheads="1"/>
          </p:cNvSpPr>
          <p:nvPr/>
        </p:nvSpPr>
        <p:spPr bwMode="auto">
          <a:xfrm>
            <a:off x="2971800" y="152400"/>
            <a:ext cx="3810000" cy="101566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bn-IN" sz="6000" dirty="0" smtClean="0">
                <a:latin typeface="NikoshLightBAN" pitchFamily="2" charset="0"/>
                <a:cs typeface="NikoshLightBAN" pitchFamily="2" charset="0"/>
              </a:rPr>
              <a:t>প্রশ্নমালা</a:t>
            </a:r>
            <a:r>
              <a:rPr lang="en-US" sz="6000" dirty="0" smtClean="0">
                <a:latin typeface="NikoshLightBAN" pitchFamily="2" charset="0"/>
                <a:cs typeface="NikoshLightBAN" pitchFamily="2" charset="0"/>
              </a:rPr>
              <a:t> :</a:t>
            </a:r>
            <a:r>
              <a:rPr lang="bn-IN" sz="6000" dirty="0" smtClean="0">
                <a:latin typeface="NikoshLightBAN" pitchFamily="2" charset="0"/>
                <a:cs typeface="NikoshLightBAN" pitchFamily="2" charset="0"/>
              </a:rPr>
              <a:t> </a:t>
            </a:r>
            <a:r>
              <a:rPr lang="bn-BD" sz="6000" dirty="0" smtClean="0">
                <a:latin typeface="NikoshLightBAN" pitchFamily="2" charset="0"/>
                <a:cs typeface="NikoshLightBAN" pitchFamily="2" charset="0"/>
              </a:rPr>
              <a:t>৩.১</a:t>
            </a:r>
            <a:endParaRPr lang="en-US" sz="2800" dirty="0">
              <a:latin typeface="NikoshLightBAN" pitchFamily="2" charset="0"/>
              <a:cs typeface="NikoshLightBAN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80146" y="2844225"/>
            <a:ext cx="221246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latin typeface="SutonnyMJ" pitchFamily="2" charset="0"/>
                <a:cs typeface="Vrinda" pitchFamily="2" charset="0"/>
              </a:rPr>
              <a:t> </a:t>
            </a:r>
            <a:r>
              <a:rPr lang="bn-BD" sz="3200" dirty="0" smtClean="0">
                <a:latin typeface="SutonnyMJ" pitchFamily="2" charset="0"/>
                <a:cs typeface="Vrinda" pitchFamily="2" charset="0"/>
              </a:rPr>
              <a:t>       </a:t>
            </a:r>
            <a:r>
              <a:rPr lang="en-US" sz="3200" dirty="0" smtClean="0">
                <a:cs typeface="Vrinda" pitchFamily="2" charset="0"/>
              </a:rPr>
              <a:t>	</a:t>
            </a:r>
            <a:r>
              <a:rPr lang="bn-BD" sz="3200" dirty="0" smtClean="0">
                <a:cs typeface="Vrinda" pitchFamily="2" charset="0"/>
              </a:rPr>
              <a:t> </a:t>
            </a:r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838200" y="3520662"/>
            <a:ext cx="7696200" cy="1014845"/>
            <a:chOff x="838200" y="3520662"/>
            <a:chExt cx="7696200" cy="1014845"/>
          </a:xfrm>
        </p:grpSpPr>
        <p:pic>
          <p:nvPicPr>
            <p:cNvPr id="156675" name="Picture 3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398270" y="3549372"/>
              <a:ext cx="1497330" cy="685800"/>
            </a:xfrm>
            <a:prstGeom prst="rect">
              <a:avLst/>
            </a:prstGeom>
            <a:noFill/>
          </p:spPr>
        </p:pic>
        <p:pic>
          <p:nvPicPr>
            <p:cNvPr id="156674" name="Picture 2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114800" y="3520662"/>
              <a:ext cx="1171575" cy="710045"/>
            </a:xfrm>
            <a:prstGeom prst="rect">
              <a:avLst/>
            </a:prstGeom>
            <a:noFill/>
          </p:spPr>
        </p:pic>
        <p:sp>
          <p:nvSpPr>
            <p:cNvPr id="156676" name="Rectangle 4"/>
            <p:cNvSpPr>
              <a:spLocks noChangeArrowheads="1"/>
            </p:cNvSpPr>
            <p:nvPr/>
          </p:nvSpPr>
          <p:spPr bwMode="auto">
            <a:xfrm>
              <a:off x="838200" y="3544907"/>
              <a:ext cx="65114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Calibri" pitchFamily="34" charset="0"/>
                  <a:cs typeface="NikoshBAN" pitchFamily="2" charset="0"/>
                </a:rPr>
                <a:t> ১. 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6677" name="Rectangle 5"/>
            <p:cNvSpPr>
              <a:spLocks noChangeArrowheads="1"/>
            </p:cNvSpPr>
            <p:nvPr/>
          </p:nvSpPr>
          <p:spPr bwMode="auto">
            <a:xfrm>
              <a:off x="3124200" y="3569732"/>
              <a:ext cx="694421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হলে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6678" name="Rectangle 6"/>
            <p:cNvSpPr>
              <a:spLocks noChangeArrowheads="1"/>
            </p:cNvSpPr>
            <p:nvPr/>
          </p:nvSpPr>
          <p:spPr bwMode="auto">
            <a:xfrm>
              <a:off x="5562600" y="3581400"/>
              <a:ext cx="2971800" cy="954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 </a:t>
              </a:r>
              <a:r>
                <a:rPr kumimoji="0" lang="en-US" sz="3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এর</a:t>
              </a:r>
              <a:r>
                <a:rPr kumimoji="0" 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 </a:t>
              </a:r>
              <a:r>
                <a:rPr kumimoji="0" lang="en-US" sz="3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মান</a:t>
              </a:r>
              <a:r>
                <a:rPr kumimoji="0" 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 </a:t>
              </a:r>
              <a:r>
                <a:rPr kumimoji="0" lang="en-US" sz="3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বের</a:t>
              </a:r>
              <a:r>
                <a:rPr kumimoji="0" 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 </a:t>
              </a:r>
              <a:r>
                <a:rPr kumimoji="0" lang="en-US" sz="3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কর</a:t>
              </a:r>
              <a:r>
                <a:rPr kumimoji="0" 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।</a:t>
              </a:r>
              <a:endPara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  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56681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6682" name="Rectangle 10"/>
          <p:cNvSpPr>
            <a:spLocks noChangeArrowheads="1"/>
          </p:cNvSpPr>
          <p:nvPr/>
        </p:nvSpPr>
        <p:spPr bwMode="auto">
          <a:xfrm>
            <a:off x="0" y="866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990600" y="4673025"/>
            <a:ext cx="7271375" cy="1346775"/>
            <a:chOff x="990600" y="4572000"/>
            <a:chExt cx="7271375" cy="1346775"/>
          </a:xfrm>
        </p:grpSpPr>
        <p:sp>
          <p:nvSpPr>
            <p:cNvPr id="156679" name="Rectangle 7"/>
            <p:cNvSpPr>
              <a:spLocks noChangeArrowheads="1"/>
            </p:cNvSpPr>
            <p:nvPr/>
          </p:nvSpPr>
          <p:spPr bwMode="auto">
            <a:xfrm>
              <a:off x="3733800" y="4572000"/>
              <a:ext cx="4528175" cy="8617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Vrinda" pitchFamily="2" charset="0"/>
                </a:rPr>
                <a:t> 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  </a:t>
              </a:r>
              <a:r>
                <a:rPr kumimoji="0" lang="en-US" sz="3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কে</a:t>
              </a:r>
              <a:r>
                <a:rPr kumimoji="0" 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 </a:t>
              </a:r>
              <a:r>
                <a:rPr kumimoji="0" lang="en-US" sz="3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দুইটি</a:t>
              </a:r>
              <a:r>
                <a:rPr kumimoji="0" 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 </a:t>
              </a:r>
              <a:r>
                <a:rPr kumimoji="0" lang="en-US" sz="3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বর্গের</a:t>
              </a:r>
              <a:r>
                <a:rPr kumimoji="0" 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 </a:t>
              </a:r>
              <a:r>
                <a:rPr kumimoji="0" lang="en-US" sz="3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বিয়োগফলরূপে</a:t>
              </a:r>
              <a:r>
                <a:rPr kumimoji="0" 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 </a:t>
              </a:r>
              <a:endParaRPr kumimoji="0" lang="bn-BD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156680" name="Picture 8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371600" y="4648200"/>
              <a:ext cx="2493335" cy="533400"/>
            </a:xfrm>
            <a:prstGeom prst="rect">
              <a:avLst/>
            </a:prstGeom>
            <a:noFill/>
          </p:spPr>
        </p:pic>
        <p:sp>
          <p:nvSpPr>
            <p:cNvPr id="17" name="Rectangle 16"/>
            <p:cNvSpPr/>
            <p:nvPr/>
          </p:nvSpPr>
          <p:spPr>
            <a:xfrm>
              <a:off x="990600" y="4659868"/>
              <a:ext cx="570990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200" dirty="0" smtClean="0"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২. </a:t>
              </a:r>
              <a:endParaRPr lang="en-US" sz="3200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371600" y="5334000"/>
              <a:ext cx="1596912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3200" dirty="0" err="1" smtClean="0"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প্রকাশ</a:t>
              </a:r>
              <a:r>
                <a:rPr lang="en-US" sz="3200" dirty="0" smtClean="0"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 </a:t>
              </a:r>
              <a:r>
                <a:rPr lang="en-US" sz="3200" dirty="0" err="1" smtClean="0"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কর</a:t>
              </a:r>
              <a:r>
                <a:rPr lang="en-US" sz="3200" dirty="0" smtClean="0">
                  <a:latin typeface="NikoshBAN" pitchFamily="2" charset="0"/>
                  <a:ea typeface="Times New Roman" pitchFamily="18" charset="0"/>
                  <a:cs typeface="NikoshBAN" pitchFamily="2" charset="0"/>
                </a:rPr>
                <a:t>।</a:t>
              </a:r>
              <a:endParaRPr lang="en-US" dirty="0" smtClean="0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6000" y="3733800"/>
            <a:ext cx="4572000" cy="1569660"/>
          </a:xfrm>
          <a:prstGeom prst="rect">
            <a:avLst/>
          </a:prstGeom>
          <a:solidFill>
            <a:schemeClr val="accent2"/>
          </a:solidFill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bn-BD" sz="9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96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90600" y="533400"/>
            <a:ext cx="6705600" cy="144655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8800" dirty="0" smtClean="0">
                <a:solidFill>
                  <a:schemeClr val="accent2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NikoshBAN" pitchFamily="2" charset="0"/>
                <a:cs typeface="NikoshBAN" pitchFamily="2" charset="0"/>
              </a:rPr>
              <a:t>ভালো</a:t>
            </a:r>
            <a:r>
              <a:rPr lang="bn-BD" sz="6000" dirty="0" smtClean="0">
                <a:solidFill>
                  <a:schemeClr val="accent2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8800" dirty="0" smtClean="0">
                <a:solidFill>
                  <a:schemeClr val="accent2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NikoshBAN" pitchFamily="2" charset="0"/>
                <a:cs typeface="NikoshBAN" pitchFamily="2" charset="0"/>
              </a:rPr>
              <a:t>থেকো</a:t>
            </a:r>
            <a:endParaRPr lang="en-US" dirty="0">
              <a:solidFill>
                <a:schemeClr val="accent2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362200" y="392668"/>
            <a:ext cx="4800600" cy="64633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bn-BD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ছবিগুলো দেখ এবং চিন্তা করে বল</a:t>
            </a:r>
            <a:endParaRPr lang="en-US" sz="36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1" name="Picture 10" descr="images-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0" y="3810000"/>
            <a:ext cx="3048000" cy="2362200"/>
          </a:xfrm>
          <a:prstGeom prst="rect">
            <a:avLst/>
          </a:prstGeom>
        </p:spPr>
      </p:pic>
      <p:sp>
        <p:nvSpPr>
          <p:cNvPr id="8704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87041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47800" y="1343025"/>
            <a:ext cx="3124200" cy="208597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glow rad="139700">
              <a:schemeClr val="accent4">
                <a:satMod val="175000"/>
                <a:alpha val="40000"/>
              </a:schemeClr>
            </a:glow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87043" name="Rectangle 3"/>
          <p:cNvSpPr>
            <a:spLocks noChangeArrowheads="1"/>
          </p:cNvSpPr>
          <p:nvPr/>
        </p:nvSpPr>
        <p:spPr bwMode="auto">
          <a:xfrm>
            <a:off x="0" y="2543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704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7046" name="Rectangle 6"/>
          <p:cNvSpPr>
            <a:spLocks noChangeArrowheads="1"/>
          </p:cNvSpPr>
          <p:nvPr/>
        </p:nvSpPr>
        <p:spPr bwMode="auto">
          <a:xfrm>
            <a:off x="0" y="2514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7047" name="Rectangle 7"/>
          <p:cNvSpPr>
            <a:spLocks noChangeArrowheads="1"/>
          </p:cNvSpPr>
          <p:nvPr/>
        </p:nvSpPr>
        <p:spPr bwMode="auto">
          <a:xfrm>
            <a:off x="1295400" y="3886200"/>
            <a:ext cx="3352800" cy="201519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Vrinda" pitchFamily="2" charset="0"/>
              </a:rPr>
              <a:t> 3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7049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87048" name="Picture 8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05425" y="1295400"/>
            <a:ext cx="3000375" cy="20574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87050" name="Rectangle 10"/>
          <p:cNvSpPr>
            <a:spLocks noChangeArrowheads="1"/>
          </p:cNvSpPr>
          <p:nvPr/>
        </p:nvSpPr>
        <p:spPr bwMode="auto">
          <a:xfrm>
            <a:off x="0" y="2514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7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87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1000"/>
                                        <p:tgtEl>
                                          <p:spTgt spid="87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2514600"/>
            <a:ext cx="5410200" cy="1600200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 eaLnBrk="1" hangingPunct="1">
              <a:buFont typeface="Wingdings" pitchFamily="2" charset="2"/>
              <a:buNone/>
            </a:pPr>
            <a:r>
              <a:rPr lang="bn-BD" sz="4400" dirty="0" smtClean="0"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NikoshBAN" pitchFamily="2" charset="0"/>
                <a:cs typeface="NikoshBAN" pitchFamily="2" charset="0"/>
              </a:rPr>
              <a:t>বীজগাণিতিক রাশি</a:t>
            </a:r>
            <a:endParaRPr lang="en-US" sz="4400" dirty="0" smtClean="0">
              <a:effectLst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8015287" cy="9144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bn-IN" sz="5100" dirty="0">
                <a:latin typeface="NikoshLightBAN" pitchFamily="2" charset="0"/>
                <a:cs typeface="NikoshLightBAN" pitchFamily="2" charset="0"/>
              </a:rPr>
              <a:t>আজকের আলোচ্য বিষয়</a:t>
            </a:r>
            <a:endParaRPr lang="en-US" sz="5100" dirty="0">
              <a:latin typeface="NikoshLightBAN" pitchFamily="2" charset="0"/>
              <a:cs typeface="NikoshLight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57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7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457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1676400" y="2362200"/>
            <a:ext cx="6096000" cy="226536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bn-BD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LightBAN" pitchFamily="2" charset="0"/>
                <a:cs typeface="NikoshLightBAN" pitchFamily="2" charset="0"/>
              </a:rPr>
              <a:t>তৃতীয়</a:t>
            </a:r>
            <a:r>
              <a:rPr lang="bn-IN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LightBAN" pitchFamily="2" charset="0"/>
                <a:cs typeface="NikoshLightBAN" pitchFamily="2" charset="0"/>
              </a:rPr>
              <a:t> </a:t>
            </a:r>
            <a:r>
              <a:rPr lang="bn-IN" sz="8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LightBAN" pitchFamily="2" charset="0"/>
                <a:cs typeface="NikoshLightBAN" pitchFamily="2" charset="0"/>
              </a:rPr>
              <a:t>অধ্যায়</a:t>
            </a:r>
            <a:endParaRPr lang="en-US" sz="8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LightBAN" pitchFamily="2" charset="0"/>
              <a:cs typeface="NikoshLightBAN" pitchFamily="2" charset="0"/>
            </a:endParaRPr>
          </a:p>
          <a:p>
            <a:pPr algn="ctr"/>
            <a:r>
              <a:rPr lang="bn-IN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LightBAN" pitchFamily="2" charset="0"/>
                <a:cs typeface="NikoshLightBAN" pitchFamily="2" charset="0"/>
              </a:rPr>
              <a:t>প্রশ্নমালা </a:t>
            </a:r>
            <a:r>
              <a:rPr lang="en-AU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LightBAN" pitchFamily="2" charset="0"/>
                <a:cs typeface="NikoshLightBAN" pitchFamily="2" charset="0"/>
              </a:rPr>
              <a:t>: </a:t>
            </a:r>
            <a:r>
              <a:rPr lang="bn-BD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LightBAN" pitchFamily="2" charset="0"/>
                <a:cs typeface="NikoshLightBAN" pitchFamily="2" charset="0"/>
              </a:rPr>
              <a:t>৩</a:t>
            </a:r>
            <a:r>
              <a:rPr lang="bn-BD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.১</a:t>
            </a:r>
            <a:r>
              <a:rPr lang="bn-IN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LightBAN" pitchFamily="2" charset="0"/>
                <a:cs typeface="NikoshLightBAN" pitchFamily="2" charset="0"/>
              </a:rPr>
              <a:t> </a:t>
            </a:r>
            <a:endParaRPr lang="en-US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LightBAN" pitchFamily="2" charset="0"/>
              <a:cs typeface="NikoshLight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4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9458" name="Rectangle 44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100" dirty="0"/>
              <a:t> </a:t>
            </a:r>
            <a:endParaRPr lang="en-US" dirty="0"/>
          </a:p>
        </p:txBody>
      </p:sp>
      <p:sp>
        <p:nvSpPr>
          <p:cNvPr id="19459" name="Rectangle 47"/>
          <p:cNvSpPr>
            <a:spLocks noChangeArrowheads="1"/>
          </p:cNvSpPr>
          <p:nvPr/>
        </p:nvSpPr>
        <p:spPr bwMode="auto">
          <a:xfrm>
            <a:off x="0" y="962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dirty="0"/>
          </a:p>
        </p:txBody>
      </p:sp>
      <p:sp>
        <p:nvSpPr>
          <p:cNvPr id="19460" name="Rectangle 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9461" name="Rectangle 54"/>
          <p:cNvSpPr>
            <a:spLocks noChangeArrowheads="1"/>
          </p:cNvSpPr>
          <p:nvPr/>
        </p:nvSpPr>
        <p:spPr bwMode="auto">
          <a:xfrm>
            <a:off x="0" y="830263"/>
            <a:ext cx="292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1100" dirty="0">
                <a:cs typeface="Times New Roman" pitchFamily="18" charset="0"/>
              </a:rPr>
              <a:t> </a:t>
            </a:r>
            <a:endParaRPr lang="en-US" dirty="0">
              <a:cs typeface="Times New Roman" pitchFamily="18" charset="0"/>
            </a:endParaRPr>
          </a:p>
        </p:txBody>
      </p:sp>
      <p:sp>
        <p:nvSpPr>
          <p:cNvPr id="19462" name="Rectangle 81"/>
          <p:cNvSpPr>
            <a:spLocks noChangeArrowheads="1"/>
          </p:cNvSpPr>
          <p:nvPr/>
        </p:nvSpPr>
        <p:spPr bwMode="auto">
          <a:xfrm>
            <a:off x="0" y="8763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dirty="0"/>
          </a:p>
        </p:txBody>
      </p:sp>
      <p:sp>
        <p:nvSpPr>
          <p:cNvPr id="19463" name="Rectangle 82"/>
          <p:cNvSpPr>
            <a:spLocks noChangeArrowheads="1"/>
          </p:cNvSpPr>
          <p:nvPr/>
        </p:nvSpPr>
        <p:spPr bwMode="auto">
          <a:xfrm>
            <a:off x="0" y="1600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dirty="0"/>
          </a:p>
        </p:txBody>
      </p:sp>
      <p:sp>
        <p:nvSpPr>
          <p:cNvPr id="19464" name="Rectangle 83"/>
          <p:cNvSpPr>
            <a:spLocks noChangeArrowheads="1"/>
          </p:cNvSpPr>
          <p:nvPr/>
        </p:nvSpPr>
        <p:spPr bwMode="auto">
          <a:xfrm>
            <a:off x="0" y="22955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dirty="0"/>
          </a:p>
        </p:txBody>
      </p:sp>
      <p:sp>
        <p:nvSpPr>
          <p:cNvPr id="19466" name="Rectangle 91"/>
          <p:cNvSpPr>
            <a:spLocks noChangeArrowheads="1"/>
          </p:cNvSpPr>
          <p:nvPr/>
        </p:nvSpPr>
        <p:spPr bwMode="auto">
          <a:xfrm>
            <a:off x="2590800" y="45720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9471" name="Rectangle 95"/>
          <p:cNvSpPr>
            <a:spLocks noChangeArrowheads="1"/>
          </p:cNvSpPr>
          <p:nvPr/>
        </p:nvSpPr>
        <p:spPr bwMode="auto">
          <a:xfrm>
            <a:off x="0" y="0"/>
            <a:ext cx="18473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3200" dirty="0">
              <a:latin typeface="Calibri" pitchFamily="34" charset="0"/>
            </a:endParaRPr>
          </a:p>
        </p:txBody>
      </p:sp>
      <p:sp>
        <p:nvSpPr>
          <p:cNvPr id="19473" name="TextBox 104"/>
          <p:cNvSpPr txBox="1">
            <a:spLocks noChangeArrowheads="1"/>
          </p:cNvSpPr>
          <p:nvPr/>
        </p:nvSpPr>
        <p:spPr bwMode="auto">
          <a:xfrm>
            <a:off x="1447800" y="228600"/>
            <a:ext cx="6477000" cy="143351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bn-IN" sz="6000" dirty="0">
                <a:latin typeface="NikoshBAN" pitchFamily="2" charset="0"/>
                <a:cs typeface="NikoshBAN" pitchFamily="2" charset="0"/>
              </a:rPr>
              <a:t>প্রশ্নমালা</a:t>
            </a:r>
            <a:r>
              <a:rPr lang="bn-BD" sz="6000" dirty="0">
                <a:latin typeface="NikoshBAN" pitchFamily="2" charset="0"/>
                <a:cs typeface="NikoshBAN" pitchFamily="2" charset="0"/>
              </a:rPr>
              <a:t>ঃ</a:t>
            </a:r>
            <a:r>
              <a:rPr lang="bn-IN" sz="60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৩.১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  <a:p>
            <a:endParaRPr lang="en-US" sz="2800" dirty="0">
              <a:latin typeface="Calibri" pitchFamily="34" charset="0"/>
            </a:endParaRPr>
          </a:p>
        </p:txBody>
      </p:sp>
      <p:sp>
        <p:nvSpPr>
          <p:cNvPr id="17427" name="TextBox 105"/>
          <p:cNvSpPr txBox="1">
            <a:spLocks noChangeArrowheads="1"/>
          </p:cNvSpPr>
          <p:nvPr/>
        </p:nvSpPr>
        <p:spPr bwMode="auto">
          <a:xfrm>
            <a:off x="1676400" y="1882914"/>
            <a:ext cx="5715000" cy="707886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/>
            <a:r>
              <a:rPr lang="bn-BD" sz="4000" dirty="0" smtClean="0">
                <a:solidFill>
                  <a:srgbClr val="FFFFFF"/>
                </a:solidFill>
                <a:latin typeface="Siyam Rupali" pitchFamily="2" charset="0"/>
                <a:cs typeface="Siyam Rupali" pitchFamily="2" charset="0"/>
              </a:rPr>
              <a:t>তোমরা জানতে পারবে</a:t>
            </a:r>
          </a:p>
        </p:txBody>
      </p:sp>
      <p:sp>
        <p:nvSpPr>
          <p:cNvPr id="21" name="Rectangle 5"/>
          <p:cNvSpPr>
            <a:spLocks noChangeArrowheads="1"/>
          </p:cNvSpPr>
          <p:nvPr/>
        </p:nvSpPr>
        <p:spPr bwMode="auto">
          <a:xfrm>
            <a:off x="3200400" y="4495800"/>
            <a:ext cx="2209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bn-BD" sz="3200" dirty="0" smtClean="0">
                <a:latin typeface="Siyam Rupali" pitchFamily="2" charset="0"/>
                <a:ea typeface="Calibri" pitchFamily="34" charset="0"/>
                <a:cs typeface="Siyam Rupali" pitchFamily="2" charset="0"/>
              </a:rPr>
              <a:t> </a:t>
            </a:r>
            <a:endParaRPr lang="en-US" dirty="0">
              <a:ea typeface="Calibri" pitchFamily="34" charset="0"/>
              <a:cs typeface="Vrinda" pitchFamily="2" charset="0"/>
            </a:endParaRP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83970" name="Equation" r:id="rId3" imgW="114120" imgH="215640" progId="Equation.3">
              <p:embed/>
            </p:oleObj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7696200" y="22860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83973" name="Equation" r:id="rId4" imgW="114120" imgH="215640" progId="Equation.3">
              <p:embed/>
            </p:oleObj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685800" y="2819400"/>
            <a:ext cx="7086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১.বীজগাণিতিক সূত্র প্রয়োগ করে বর্গ বের করতে পারবে।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09600" y="3657600"/>
            <a:ext cx="693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২.সূত্র প্রয়োগ করে সরল করতে পারবে।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 flipH="1">
            <a:off x="609601" y="3905071"/>
            <a:ext cx="75437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৩.সূত্র প্রয়োগ করে বিভিন্ন রাশির মান বের করতে পারবে।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09600" y="5257800"/>
            <a:ext cx="8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৪.দুইটি রাশির বর্গের অন্তরফলরূপে প্রকাশ করতে পারবে।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4" grpId="0"/>
      <p:bldP spid="24" grpId="0"/>
      <p:bldP spid="24" grpId="1"/>
      <p:bldP spid="19" grpId="0"/>
      <p:bldP spid="19" grpId="1"/>
      <p:bldP spid="23" grpId="0"/>
      <p:bldP spid="23" grpId="1"/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0" y="457200"/>
            <a:ext cx="4572000" cy="1138773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/>
            <a:r>
              <a:rPr lang="bn-IN" sz="5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প্রশ্নমালা</a:t>
            </a:r>
            <a:r>
              <a:rPr lang="bn-BD" sz="5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ঃ</a:t>
            </a:r>
            <a:r>
              <a:rPr lang="bn-IN" sz="5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৩.১</a:t>
            </a:r>
            <a:endParaRPr lang="en-US" sz="54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1400" dirty="0">
              <a:latin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38400" y="2209800"/>
            <a:ext cx="3505200" cy="64633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প্রয়োজনীয় সূত্রাবলী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62200" y="3733800"/>
            <a:ext cx="2590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dirty="0" smtClean="0"/>
          </a:p>
          <a:p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447800" y="3124200"/>
            <a:ext cx="4318000" cy="861774"/>
            <a:chOff x="1447800" y="3124200"/>
            <a:chExt cx="4318000" cy="861774"/>
          </a:xfrm>
        </p:grpSpPr>
        <p:sp>
          <p:nvSpPr>
            <p:cNvPr id="5" name="TextBox 4"/>
            <p:cNvSpPr txBox="1"/>
            <p:nvPr/>
          </p:nvSpPr>
          <p:spPr>
            <a:xfrm>
              <a:off x="1447800" y="3124200"/>
              <a:ext cx="2362200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3200" dirty="0" smtClean="0">
                  <a:latin typeface="NikoshBAN" pitchFamily="2" charset="0"/>
                  <a:cs typeface="NikoshBAN" pitchFamily="2" charset="0"/>
                </a:rPr>
                <a:t>১. </a:t>
              </a:r>
              <a:endParaRPr lang="en-US" sz="3200" dirty="0" smtClean="0">
                <a:latin typeface="NikoshBAN" pitchFamily="2" charset="0"/>
                <a:cs typeface="NikoshBAN" pitchFamily="2" charset="0"/>
              </a:endParaRPr>
            </a:p>
            <a:p>
              <a:endParaRPr lang="en-US" dirty="0"/>
            </a:p>
          </p:txBody>
        </p:sp>
        <p:graphicFrame>
          <p:nvGraphicFramePr>
            <p:cNvPr id="7" name="Object 6"/>
            <p:cNvGraphicFramePr>
              <a:graphicFrameLocks noChangeAspect="1"/>
            </p:cNvGraphicFramePr>
            <p:nvPr/>
          </p:nvGraphicFramePr>
          <p:xfrm>
            <a:off x="1905000" y="3124200"/>
            <a:ext cx="3860800" cy="609600"/>
          </p:xfrm>
          <a:graphic>
            <a:graphicData uri="http://schemas.openxmlformats.org/presentationml/2006/ole">
              <p:oleObj spid="_x0000_s104449" name="Equation" r:id="rId3" imgW="1447560" imgH="228600" progId="Equation.3">
                <p:embed/>
              </p:oleObj>
            </a:graphicData>
          </a:graphic>
        </p:graphicFrame>
      </p:grpSp>
      <p:grpSp>
        <p:nvGrpSpPr>
          <p:cNvPr id="15" name="Group 14"/>
          <p:cNvGrpSpPr/>
          <p:nvPr/>
        </p:nvGrpSpPr>
        <p:grpSpPr>
          <a:xfrm>
            <a:off x="1371600" y="3962400"/>
            <a:ext cx="4284133" cy="609600"/>
            <a:chOff x="1371600" y="3962400"/>
            <a:chExt cx="4284133" cy="609600"/>
          </a:xfrm>
        </p:grpSpPr>
        <p:sp>
          <p:nvSpPr>
            <p:cNvPr id="8" name="TextBox 7"/>
            <p:cNvSpPr txBox="1"/>
            <p:nvPr/>
          </p:nvSpPr>
          <p:spPr>
            <a:xfrm>
              <a:off x="1371600" y="3962400"/>
              <a:ext cx="33528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3200" dirty="0" smtClean="0">
                  <a:latin typeface="NikoshBAN" pitchFamily="2" charset="0"/>
                  <a:cs typeface="NikoshBAN" pitchFamily="2" charset="0"/>
                </a:rPr>
                <a:t>২.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  <p:graphicFrame>
          <p:nvGraphicFramePr>
            <p:cNvPr id="9" name="Object 8"/>
            <p:cNvGraphicFramePr>
              <a:graphicFrameLocks noChangeAspect="1"/>
            </p:cNvGraphicFramePr>
            <p:nvPr/>
          </p:nvGraphicFramePr>
          <p:xfrm>
            <a:off x="1828800" y="3962400"/>
            <a:ext cx="3826933" cy="609600"/>
          </p:xfrm>
          <a:graphic>
            <a:graphicData uri="http://schemas.openxmlformats.org/presentationml/2006/ole">
              <p:oleObj spid="_x0000_s104450" name="Equation" r:id="rId4" imgW="1434960" imgH="228600" progId="Equation.3">
                <p:embed/>
              </p:oleObj>
            </a:graphicData>
          </a:graphic>
        </p:graphicFrame>
      </p:grpSp>
      <p:sp>
        <p:nvSpPr>
          <p:cNvPr id="104452" name="Rectangle 4"/>
          <p:cNvSpPr>
            <a:spLocks noChangeArrowheads="1"/>
          </p:cNvSpPr>
          <p:nvPr/>
        </p:nvSpPr>
        <p:spPr bwMode="auto">
          <a:xfrm>
            <a:off x="0" y="0"/>
            <a:ext cx="22794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n-BD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453" name="Rectangle 5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1447800" y="4800600"/>
            <a:ext cx="4762500" cy="685800"/>
            <a:chOff x="1447800" y="4800600"/>
            <a:chExt cx="4762500" cy="685800"/>
          </a:xfrm>
        </p:grpSpPr>
        <p:sp>
          <p:nvSpPr>
            <p:cNvPr id="12" name="TextBox 11"/>
            <p:cNvSpPr txBox="1"/>
            <p:nvPr/>
          </p:nvSpPr>
          <p:spPr>
            <a:xfrm>
              <a:off x="1447800" y="4876800"/>
              <a:ext cx="29718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3200" dirty="0" smtClean="0">
                  <a:latin typeface="NikoshBAN" pitchFamily="2" charset="0"/>
                  <a:cs typeface="NikoshBAN" pitchFamily="2" charset="0"/>
                </a:rPr>
                <a:t>৩.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  <p:graphicFrame>
          <p:nvGraphicFramePr>
            <p:cNvPr id="13" name="Object 12"/>
            <p:cNvGraphicFramePr>
              <a:graphicFrameLocks noChangeAspect="1"/>
            </p:cNvGraphicFramePr>
            <p:nvPr/>
          </p:nvGraphicFramePr>
          <p:xfrm>
            <a:off x="1981200" y="4800600"/>
            <a:ext cx="4229100" cy="685800"/>
          </p:xfrm>
          <a:graphic>
            <a:graphicData uri="http://schemas.openxmlformats.org/presentationml/2006/ole">
              <p:oleObj spid="_x0000_s104454" name="Equation" r:id="rId5" imgW="1409400" imgH="228600" progId="Equation.3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76600" y="1258669"/>
            <a:ext cx="2977097" cy="64633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bn-BD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প্রয়োজনীয় সূত্রাবলী</a:t>
            </a:r>
            <a:endParaRPr lang="en-US" sz="36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295400" y="2514600"/>
            <a:ext cx="5985932" cy="657999"/>
            <a:chOff x="1295400" y="2514600"/>
            <a:chExt cx="5985932" cy="657999"/>
          </a:xfrm>
        </p:grpSpPr>
        <p:sp>
          <p:nvSpPr>
            <p:cNvPr id="3" name="TextBox 2"/>
            <p:cNvSpPr txBox="1"/>
            <p:nvPr/>
          </p:nvSpPr>
          <p:spPr>
            <a:xfrm>
              <a:off x="1295400" y="2526268"/>
              <a:ext cx="40386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3600" dirty="0" smtClean="0">
                  <a:latin typeface="NikoshBAN" pitchFamily="2" charset="0"/>
                  <a:cs typeface="NikoshBAN" pitchFamily="2" charset="0"/>
                </a:rPr>
                <a:t>৪.</a:t>
              </a:r>
              <a:endParaRPr lang="en-US" sz="3600" dirty="0">
                <a:latin typeface="NikoshBAN" pitchFamily="2" charset="0"/>
                <a:cs typeface="NikoshBAN" pitchFamily="2" charset="0"/>
              </a:endParaRPr>
            </a:p>
          </p:txBody>
        </p:sp>
        <p:graphicFrame>
          <p:nvGraphicFramePr>
            <p:cNvPr id="4" name="Object 3"/>
            <p:cNvGraphicFramePr>
              <a:graphicFrameLocks noChangeAspect="1"/>
            </p:cNvGraphicFramePr>
            <p:nvPr/>
          </p:nvGraphicFramePr>
          <p:xfrm>
            <a:off x="1828799" y="2514600"/>
            <a:ext cx="5452533" cy="609600"/>
          </p:xfrm>
          <a:graphic>
            <a:graphicData uri="http://schemas.openxmlformats.org/presentationml/2006/ole">
              <p:oleObj spid="_x0000_s136194" name="Equation" r:id="rId3" imgW="2044440" imgH="228600" progId="Equation.3">
                <p:embed/>
              </p:oleObj>
            </a:graphicData>
          </a:graphic>
        </p:graphicFrame>
      </p:grpSp>
      <p:grpSp>
        <p:nvGrpSpPr>
          <p:cNvPr id="9" name="Group 8"/>
          <p:cNvGrpSpPr/>
          <p:nvPr/>
        </p:nvGrpSpPr>
        <p:grpSpPr>
          <a:xfrm>
            <a:off x="1143000" y="3581400"/>
            <a:ext cx="7459133" cy="646331"/>
            <a:chOff x="1143000" y="3581400"/>
            <a:chExt cx="7459133" cy="646331"/>
          </a:xfrm>
        </p:grpSpPr>
        <p:sp>
          <p:nvSpPr>
            <p:cNvPr id="5" name="TextBox 4"/>
            <p:cNvSpPr txBox="1"/>
            <p:nvPr/>
          </p:nvSpPr>
          <p:spPr>
            <a:xfrm>
              <a:off x="1143000" y="3581400"/>
              <a:ext cx="5105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3600" dirty="0" smtClean="0">
                  <a:latin typeface="NikoshBAN" pitchFamily="2" charset="0"/>
                  <a:cs typeface="NikoshBAN" pitchFamily="2" charset="0"/>
                </a:rPr>
                <a:t>৫.</a:t>
              </a:r>
              <a:endParaRPr lang="en-US" sz="3600" dirty="0">
                <a:latin typeface="NikoshBAN" pitchFamily="2" charset="0"/>
                <a:cs typeface="NikoshBAN" pitchFamily="2" charset="0"/>
              </a:endParaRPr>
            </a:p>
          </p:txBody>
        </p:sp>
        <p:graphicFrame>
          <p:nvGraphicFramePr>
            <p:cNvPr id="6" name="Object 5"/>
            <p:cNvGraphicFramePr>
              <a:graphicFrameLocks noChangeAspect="1"/>
            </p:cNvGraphicFramePr>
            <p:nvPr/>
          </p:nvGraphicFramePr>
          <p:xfrm>
            <a:off x="1524000" y="3581400"/>
            <a:ext cx="7078133" cy="609600"/>
          </p:xfrm>
          <a:graphic>
            <a:graphicData uri="http://schemas.openxmlformats.org/presentationml/2006/ole">
              <p:oleObj spid="_x0000_s136195" name="Equation" r:id="rId4" imgW="2654280" imgH="228600" progId="Equation.3">
                <p:embed/>
              </p:oleObj>
            </a:graphicData>
          </a:graphic>
        </p:graphicFrame>
      </p:grpSp>
      <p:sp>
        <p:nvSpPr>
          <p:cNvPr id="7" name="Rectangle 6"/>
          <p:cNvSpPr/>
          <p:nvPr/>
        </p:nvSpPr>
        <p:spPr>
          <a:xfrm>
            <a:off x="3505200" y="0"/>
            <a:ext cx="2398413" cy="707886"/>
          </a:xfrm>
          <a:prstGeom prst="rect">
            <a:avLst/>
          </a:prstGeom>
          <a:solidFill>
            <a:schemeClr val="tx2"/>
          </a:solidFill>
        </p:spPr>
        <p:txBody>
          <a:bodyPr wrap="none">
            <a:spAutoFit/>
          </a:bodyPr>
          <a:lstStyle/>
          <a:p>
            <a:pPr algn="ctr"/>
            <a:r>
              <a:rPr lang="bn-IN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প্রশ্নমালা</a:t>
            </a:r>
            <a:r>
              <a:rPr lang="bn-BD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ঃ</a:t>
            </a:r>
            <a:r>
              <a:rPr lang="bn-IN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৩.১</a:t>
            </a:r>
            <a:endParaRPr lang="en-US" sz="40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90800" y="1524000"/>
            <a:ext cx="3789820" cy="646331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none">
            <a:spAutoFit/>
          </a:bodyPr>
          <a:lstStyle/>
          <a:p>
            <a:r>
              <a:rPr lang="bn-BD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প্রয়োজনীয় অনুসিদ্ধান্তসমূহ</a:t>
            </a:r>
            <a:endParaRPr lang="en-US" sz="36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524000" y="2526268"/>
            <a:ext cx="6146800" cy="597932"/>
            <a:chOff x="1524000" y="2526268"/>
            <a:chExt cx="6146800" cy="597932"/>
          </a:xfrm>
        </p:grpSpPr>
        <p:sp>
          <p:nvSpPr>
            <p:cNvPr id="3" name="TextBox 2"/>
            <p:cNvSpPr txBox="1"/>
            <p:nvPr/>
          </p:nvSpPr>
          <p:spPr>
            <a:xfrm>
              <a:off x="1524000" y="2526268"/>
              <a:ext cx="3810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3200" dirty="0" smtClean="0">
                  <a:latin typeface="NikoshBAN" pitchFamily="2" charset="0"/>
                  <a:cs typeface="NikoshBAN" pitchFamily="2" charset="0"/>
                </a:rPr>
                <a:t>১.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  <p:graphicFrame>
          <p:nvGraphicFramePr>
            <p:cNvPr id="4" name="Object 3"/>
            <p:cNvGraphicFramePr>
              <a:graphicFrameLocks noChangeAspect="1"/>
            </p:cNvGraphicFramePr>
            <p:nvPr/>
          </p:nvGraphicFramePr>
          <p:xfrm>
            <a:off x="1981200" y="2590800"/>
            <a:ext cx="5689600" cy="533400"/>
          </p:xfrm>
          <a:graphic>
            <a:graphicData uri="http://schemas.openxmlformats.org/presentationml/2006/ole">
              <p:oleObj spid="_x0000_s138241" name="Equation" r:id="rId3" imgW="2438280" imgH="228600" progId="Equation.3">
                <p:embed/>
              </p:oleObj>
            </a:graphicData>
          </a:graphic>
        </p:graphicFrame>
      </p:grpSp>
      <p:grpSp>
        <p:nvGrpSpPr>
          <p:cNvPr id="11" name="Group 10"/>
          <p:cNvGrpSpPr/>
          <p:nvPr/>
        </p:nvGrpSpPr>
        <p:grpSpPr>
          <a:xfrm>
            <a:off x="1600200" y="3528646"/>
            <a:ext cx="4267200" cy="637529"/>
            <a:chOff x="1600200" y="3528646"/>
            <a:chExt cx="4267200" cy="637529"/>
          </a:xfrm>
        </p:grpSpPr>
        <p:sp>
          <p:nvSpPr>
            <p:cNvPr id="5" name="TextBox 4"/>
            <p:cNvSpPr txBox="1"/>
            <p:nvPr/>
          </p:nvSpPr>
          <p:spPr>
            <a:xfrm>
              <a:off x="1600200" y="3581400"/>
              <a:ext cx="3505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3200" dirty="0" smtClean="0">
                  <a:latin typeface="NikoshBAN" pitchFamily="2" charset="0"/>
                  <a:cs typeface="NikoshBAN" pitchFamily="2" charset="0"/>
                </a:rPr>
                <a:t>২.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  <p:graphicFrame>
          <p:nvGraphicFramePr>
            <p:cNvPr id="6" name="Object 5"/>
            <p:cNvGraphicFramePr>
              <a:graphicFrameLocks noChangeAspect="1"/>
            </p:cNvGraphicFramePr>
            <p:nvPr/>
          </p:nvGraphicFramePr>
          <p:xfrm>
            <a:off x="2057400" y="3528646"/>
            <a:ext cx="3810000" cy="586154"/>
          </p:xfrm>
          <a:graphic>
            <a:graphicData uri="http://schemas.openxmlformats.org/presentationml/2006/ole">
              <p:oleObj spid="_x0000_s138242" name="Equation" r:id="rId4" imgW="1485720" imgH="228600" progId="Equation.3">
                <p:embed/>
              </p:oleObj>
            </a:graphicData>
          </a:graphic>
        </p:graphicFrame>
      </p:grpSp>
      <p:grpSp>
        <p:nvGrpSpPr>
          <p:cNvPr id="12" name="Group 11"/>
          <p:cNvGrpSpPr/>
          <p:nvPr/>
        </p:nvGrpSpPr>
        <p:grpSpPr>
          <a:xfrm>
            <a:off x="1676400" y="4724400"/>
            <a:ext cx="4343400" cy="609600"/>
            <a:chOff x="1676400" y="4724400"/>
            <a:chExt cx="4343400" cy="609600"/>
          </a:xfrm>
        </p:grpSpPr>
        <p:sp>
          <p:nvSpPr>
            <p:cNvPr id="7" name="TextBox 6"/>
            <p:cNvSpPr txBox="1"/>
            <p:nvPr/>
          </p:nvSpPr>
          <p:spPr>
            <a:xfrm>
              <a:off x="1676400" y="4736068"/>
              <a:ext cx="2286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3200" dirty="0" smtClean="0">
                  <a:latin typeface="NikoshBAN" pitchFamily="2" charset="0"/>
                  <a:cs typeface="NikoshBAN" pitchFamily="2" charset="0"/>
                </a:rPr>
                <a:t>৩.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  <p:graphicFrame>
          <p:nvGraphicFramePr>
            <p:cNvPr id="8" name="Object 7"/>
            <p:cNvGraphicFramePr>
              <a:graphicFrameLocks noChangeAspect="1"/>
            </p:cNvGraphicFramePr>
            <p:nvPr/>
          </p:nvGraphicFramePr>
          <p:xfrm>
            <a:off x="2057400" y="4724400"/>
            <a:ext cx="3962400" cy="609600"/>
          </p:xfrm>
          <a:graphic>
            <a:graphicData uri="http://schemas.openxmlformats.org/presentationml/2006/ole">
              <p:oleObj spid="_x0000_s138243" name="Equation" r:id="rId5" imgW="1485720" imgH="228600" progId="Equation.3">
                <p:embed/>
              </p:oleObj>
            </a:graphicData>
          </a:graphic>
        </p:graphicFrame>
      </p:grpSp>
      <p:sp>
        <p:nvSpPr>
          <p:cNvPr id="9" name="Rectangle 8"/>
          <p:cNvSpPr/>
          <p:nvPr/>
        </p:nvSpPr>
        <p:spPr>
          <a:xfrm>
            <a:off x="3200400" y="685800"/>
            <a:ext cx="2398413" cy="707886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bn-IN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প্রশ্নমালা</a:t>
            </a:r>
            <a:r>
              <a:rPr lang="bn-BD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ঃ</a:t>
            </a:r>
            <a:r>
              <a:rPr lang="bn-IN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৩.১</a:t>
            </a:r>
            <a:endParaRPr lang="en-US" sz="40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0" y="1828800"/>
            <a:ext cx="3789820" cy="64633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bn-BD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প্রয়োজনীয় অনুসিদ্ধান্তসমূহ</a:t>
            </a:r>
            <a:endParaRPr lang="en-US" sz="36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133600" y="2971800"/>
            <a:ext cx="5411257" cy="609600"/>
            <a:chOff x="2133600" y="2971800"/>
            <a:chExt cx="5411257" cy="609600"/>
          </a:xfrm>
        </p:grpSpPr>
        <p:sp>
          <p:nvSpPr>
            <p:cNvPr id="3" name="TextBox 2"/>
            <p:cNvSpPr txBox="1"/>
            <p:nvPr/>
          </p:nvSpPr>
          <p:spPr>
            <a:xfrm>
              <a:off x="2133600" y="2971800"/>
              <a:ext cx="3810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3200" dirty="0" smtClean="0">
                  <a:latin typeface="NikoshBAN" pitchFamily="2" charset="0"/>
                  <a:cs typeface="NikoshBAN" pitchFamily="2" charset="0"/>
                </a:rPr>
                <a:t>৪.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  <p:graphicFrame>
          <p:nvGraphicFramePr>
            <p:cNvPr id="4" name="Object 3"/>
            <p:cNvGraphicFramePr>
              <a:graphicFrameLocks noChangeAspect="1"/>
            </p:cNvGraphicFramePr>
            <p:nvPr/>
          </p:nvGraphicFramePr>
          <p:xfrm>
            <a:off x="2600324" y="2971800"/>
            <a:ext cx="4944533" cy="609600"/>
          </p:xfrm>
          <a:graphic>
            <a:graphicData uri="http://schemas.openxmlformats.org/presentationml/2006/ole">
              <p:oleObj spid="_x0000_s144386" name="Equation" r:id="rId3" imgW="1854000" imgH="228600" progId="Equation.3">
                <p:embed/>
              </p:oleObj>
            </a:graphicData>
          </a:graphic>
        </p:graphicFrame>
      </p:grpSp>
      <p:grpSp>
        <p:nvGrpSpPr>
          <p:cNvPr id="10" name="Group 9"/>
          <p:cNvGrpSpPr/>
          <p:nvPr/>
        </p:nvGrpSpPr>
        <p:grpSpPr>
          <a:xfrm>
            <a:off x="2181225" y="4010025"/>
            <a:ext cx="4452408" cy="638175"/>
            <a:chOff x="2181225" y="4010025"/>
            <a:chExt cx="4452408" cy="638175"/>
          </a:xfrm>
        </p:grpSpPr>
        <p:sp>
          <p:nvSpPr>
            <p:cNvPr id="5" name="TextBox 4"/>
            <p:cNvSpPr txBox="1"/>
            <p:nvPr/>
          </p:nvSpPr>
          <p:spPr>
            <a:xfrm>
              <a:off x="2181225" y="4010025"/>
              <a:ext cx="3657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3200" dirty="0" smtClean="0">
                  <a:latin typeface="NikoshBAN" pitchFamily="2" charset="0"/>
                  <a:cs typeface="NikoshBAN" pitchFamily="2" charset="0"/>
                </a:rPr>
                <a:t>৫.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  <p:graphicFrame>
          <p:nvGraphicFramePr>
            <p:cNvPr id="6" name="Object 5"/>
            <p:cNvGraphicFramePr>
              <a:graphicFrameLocks noChangeAspect="1"/>
            </p:cNvGraphicFramePr>
            <p:nvPr/>
          </p:nvGraphicFramePr>
          <p:xfrm>
            <a:off x="2705100" y="4038600"/>
            <a:ext cx="3928533" cy="609600"/>
          </p:xfrm>
          <a:graphic>
            <a:graphicData uri="http://schemas.openxmlformats.org/presentationml/2006/ole">
              <p:oleObj spid="_x0000_s144387" name="Equation" r:id="rId4" imgW="1473120" imgH="228600" progId="Equation.3">
                <p:embed/>
              </p:oleObj>
            </a:graphicData>
          </a:graphic>
        </p:graphicFrame>
      </p:grpSp>
      <p:sp>
        <p:nvSpPr>
          <p:cNvPr id="7" name="Rectangle 6"/>
          <p:cNvSpPr/>
          <p:nvPr/>
        </p:nvSpPr>
        <p:spPr>
          <a:xfrm>
            <a:off x="3581400" y="685800"/>
            <a:ext cx="2398413" cy="70788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bn-IN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প্রশ্নমালা</a:t>
            </a:r>
            <a:r>
              <a:rPr lang="bn-BD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ঃ</a:t>
            </a:r>
            <a:r>
              <a:rPr lang="bn-IN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৩.১</a:t>
            </a:r>
            <a:endParaRPr lang="en-US" sz="40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3510</TotalTime>
  <Words>303</Words>
  <Application>Microsoft Office PowerPoint</Application>
  <PresentationFormat>On-screen Show (4:3)</PresentationFormat>
  <Paragraphs>112</Paragraphs>
  <Slides>19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Concourse</vt:lpstr>
      <vt:lpstr>Equation</vt:lpstr>
      <vt:lpstr>মাধ্যমিক গণিত</vt:lpstr>
      <vt:lpstr>Slide 2</vt:lpstr>
      <vt:lpstr>আজকের আলোচ্য বিষয়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 কোন প্রশ্ন থাকলে বল -</vt:lpstr>
      <vt:lpstr>Slide 18</vt:lpstr>
      <vt:lpstr>Slide 19</vt:lpstr>
    </vt:vector>
  </TitlesOfParts>
  <Company>pc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514</cp:revision>
  <dcterms:created xsi:type="dcterms:W3CDTF">2012-05-22T02:53:26Z</dcterms:created>
  <dcterms:modified xsi:type="dcterms:W3CDTF">2013-03-22T10:39:54Z</dcterms:modified>
</cp:coreProperties>
</file>